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6" r:id="rId2"/>
    <p:sldId id="335" r:id="rId3"/>
    <p:sldId id="308" r:id="rId4"/>
    <p:sldId id="309" r:id="rId5"/>
    <p:sldId id="310" r:id="rId6"/>
    <p:sldId id="326" r:id="rId7"/>
    <p:sldId id="294" r:id="rId8"/>
    <p:sldId id="295" r:id="rId9"/>
    <p:sldId id="342" r:id="rId10"/>
    <p:sldId id="315" r:id="rId11"/>
    <p:sldId id="316" r:id="rId12"/>
    <p:sldId id="327" r:id="rId13"/>
    <p:sldId id="341" r:id="rId14"/>
    <p:sldId id="317" r:id="rId15"/>
    <p:sldId id="318" r:id="rId16"/>
    <p:sldId id="328" r:id="rId17"/>
    <p:sldId id="319" r:id="rId18"/>
    <p:sldId id="320" r:id="rId19"/>
    <p:sldId id="313" r:id="rId20"/>
    <p:sldId id="325" r:id="rId21"/>
    <p:sldId id="323" r:id="rId22"/>
    <p:sldId id="340" r:id="rId23"/>
    <p:sldId id="312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E5D40B-E286-EE88-C8BF-3F7B01D14138}" name="Silvia Galimberti" initials="SG" userId="2b5b11630fa5c48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an%20Paolo%20in%20Bianco\progetti%20per%20bandi\progetti%202022_2023\consegne%20sbu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an%20Paolo%20in%20Bianco\progetti%20per%20bandi\progetti%202022_2023\consegne%20sbu%20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an%20Paolo%20in%20Bianco\progetti%20per%20bandi\progetti%202022_2023\consegne%20sbu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an%20Paolo%20in%20Bianco\progetti%20per%20bandi\progetti%202022_2023\consegne%20sbu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39392\Downloads\monitoraggio%202023%20(3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Consegne </a:t>
            </a:r>
          </a:p>
          <a:p>
            <a:pPr>
              <a:defRPr/>
            </a:pPr>
            <a:r>
              <a:rPr lang="en-US"/>
              <a:t>per Sistema</a:t>
            </a:r>
            <a:r>
              <a:rPr lang="en-US" baseline="0"/>
              <a:t> Bibliotecario Urbano</a:t>
            </a:r>
            <a:r>
              <a:rPr lang="en-US"/>
              <a:t> 
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statistiche!$B$8</c:f>
              <c:strCache>
                <c:ptCount val="1"/>
                <c:pt idx="0">
                  <c:v>consegne 
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53-4F8C-AAE3-7C55D4575F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53-4F8C-AAE3-7C55D4575F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statistiche!$A$9:$A$10</c:f>
              <c:strCache>
                <c:ptCount val="2"/>
                <c:pt idx="0">
                  <c:v>spazi di quartiere (ex csc)</c:v>
                </c:pt>
                <c:pt idx="1">
                  <c:v>privati</c:v>
                </c:pt>
              </c:strCache>
            </c:strRef>
          </c:cat>
          <c:val>
            <c:numRef>
              <c:f>statistiche!$B$9:$B$10</c:f>
              <c:numCache>
                <c:formatCode>General</c:formatCode>
                <c:ptCount val="2"/>
                <c:pt idx="0">
                  <c:v>184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53-4F8C-AAE3-7C55D4575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Consegne per </a:t>
            </a:r>
          </a:p>
          <a:p>
            <a:pPr>
              <a:defRPr/>
            </a:pPr>
            <a:r>
              <a:rPr lang="it-IT"/>
              <a:t>Sistema Bibliotecario Urbano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statistiche!$A$9</c:f>
              <c:strCache>
                <c:ptCount val="1"/>
                <c:pt idx="0">
                  <c:v>spazi di quartiere (ex csc)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statistiche!$B$8:$E$8</c:f>
              <c:strCache>
                <c:ptCount val="4"/>
                <c:pt idx="0">
                  <c:v>consegne 
2022</c:v>
                </c:pt>
                <c:pt idx="1">
                  <c:v>%</c:v>
                </c:pt>
                <c:pt idx="2">
                  <c:v>consegne
2021</c:v>
                </c:pt>
                <c:pt idx="3">
                  <c:v>%</c:v>
                </c:pt>
              </c:strCache>
            </c:strRef>
          </c:cat>
          <c:val>
            <c:numRef>
              <c:f>statistiche!$B$9:$E$9</c:f>
              <c:numCache>
                <c:formatCode>0.00%</c:formatCode>
                <c:ptCount val="4"/>
                <c:pt idx="0" formatCode="General">
                  <c:v>184</c:v>
                </c:pt>
                <c:pt idx="1">
                  <c:v>0.73895582329317266</c:v>
                </c:pt>
                <c:pt idx="2" formatCode="General">
                  <c:v>89</c:v>
                </c:pt>
                <c:pt idx="3">
                  <c:v>0.60544217687074831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D2-4636-BAE9-0B3ECECA932A}"/>
            </c:ext>
          </c:extLst>
        </c:ser>
        <c:ser>
          <c:idx val="1"/>
          <c:order val="1"/>
          <c:tx>
            <c:strRef>
              <c:f>statistiche!$A$10</c:f>
              <c:strCache>
                <c:ptCount val="1"/>
                <c:pt idx="0">
                  <c:v>privati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statistiche!$B$8:$E$8</c:f>
              <c:strCache>
                <c:ptCount val="4"/>
                <c:pt idx="0">
                  <c:v>consegne 
2022</c:v>
                </c:pt>
                <c:pt idx="1">
                  <c:v>%</c:v>
                </c:pt>
                <c:pt idx="2">
                  <c:v>consegne
2021</c:v>
                </c:pt>
                <c:pt idx="3">
                  <c:v>%</c:v>
                </c:pt>
              </c:strCache>
            </c:strRef>
          </c:cat>
          <c:val>
            <c:numRef>
              <c:f>statistiche!$B$10:$E$10</c:f>
              <c:numCache>
                <c:formatCode>0.00%</c:formatCode>
                <c:ptCount val="4"/>
                <c:pt idx="0" formatCode="General">
                  <c:v>65</c:v>
                </c:pt>
                <c:pt idx="1">
                  <c:v>0.26104417670682734</c:v>
                </c:pt>
                <c:pt idx="2" formatCode="General">
                  <c:v>58</c:v>
                </c:pt>
                <c:pt idx="3">
                  <c:v>0.39455782312925169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D2-4636-BAE9-0B3ECECA93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0320591"/>
        <c:axId val="305266671"/>
      </c:barChart>
      <c:catAx>
        <c:axId val="380320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266671"/>
        <c:crosses val="autoZero"/>
        <c:auto val="1"/>
        <c:lblAlgn val="ctr"/>
        <c:lblOffset val="100"/>
        <c:noMultiLvlLbl val="0"/>
      </c:catAx>
      <c:valAx>
        <c:axId val="305266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0320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statistiche!$B$1</c:f>
              <c:strCache>
                <c:ptCount val="1"/>
                <c:pt idx="0">
                  <c:v>Consegne
per Sistema Bibliotecario Urbano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statistiche!$A$2:$A$6</c:f>
              <c:strCache>
                <c:ptCount val="5"/>
                <c:pt idx="0">
                  <c:v>anno 2021*</c:v>
                </c:pt>
                <c:pt idx="1">
                  <c:v>anno 2022</c:v>
                </c:pt>
                <c:pt idx="2">
                  <c:v>anno 2023**</c:v>
                </c:pt>
                <c:pt idx="3">
                  <c:v>* da maggio 2021</c:v>
                </c:pt>
                <c:pt idx="4">
                  <c:v>** fino al 8/9/2023</c:v>
                </c:pt>
              </c:strCache>
            </c:strRef>
          </c:cat>
          <c:val>
            <c:numRef>
              <c:f>statistiche!$B$2:$B$6</c:f>
              <c:numCache>
                <c:formatCode>General</c:formatCode>
                <c:ptCount val="5"/>
                <c:pt idx="0">
                  <c:v>147</c:v>
                </c:pt>
                <c:pt idx="1">
                  <c:v>249</c:v>
                </c:pt>
                <c:pt idx="2">
                  <c:v>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7-41DA-9D77-F7274EB2B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4371535"/>
        <c:axId val="305242671"/>
      </c:barChart>
      <c:catAx>
        <c:axId val="3143715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5242671"/>
        <c:crosses val="autoZero"/>
        <c:auto val="1"/>
        <c:lblAlgn val="ctr"/>
        <c:lblOffset val="100"/>
        <c:noMultiLvlLbl val="0"/>
      </c:catAx>
      <c:valAx>
        <c:axId val="3052426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4371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Destinatari</a:t>
            </a:r>
            <a:r>
              <a:rPr lang="it-IT" baseline="0"/>
              <a:t> consegne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statistiche!$A$8</c:f>
              <c:strCache>
                <c:ptCount val="1"/>
                <c:pt idx="0">
                  <c:v>spazi di quartiere (ex csc)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statistiche!$B$7:$G$7</c:f>
              <c:strCache>
                <c:ptCount val="6"/>
                <c:pt idx="0">
                  <c:v>consegne 2021</c:v>
                </c:pt>
                <c:pt idx="1">
                  <c:v>%</c:v>
                </c:pt>
                <c:pt idx="2">
                  <c:v>consegne 2022</c:v>
                </c:pt>
                <c:pt idx="3">
                  <c:v>%</c:v>
                </c:pt>
                <c:pt idx="4">
                  <c:v>consegne 2023</c:v>
                </c:pt>
                <c:pt idx="5">
                  <c:v>%</c:v>
                </c:pt>
              </c:strCache>
            </c:strRef>
          </c:cat>
          <c:val>
            <c:numRef>
              <c:f>statistiche!$B$8:$G$8</c:f>
              <c:numCache>
                <c:formatCode>0.00%</c:formatCode>
                <c:ptCount val="6"/>
                <c:pt idx="0" formatCode="General">
                  <c:v>89</c:v>
                </c:pt>
                <c:pt idx="1">
                  <c:v>0.60544217687074831</c:v>
                </c:pt>
                <c:pt idx="2" formatCode="General">
                  <c:v>184</c:v>
                </c:pt>
                <c:pt idx="3">
                  <c:v>0.73895582329317266</c:v>
                </c:pt>
                <c:pt idx="4" formatCode="General">
                  <c:v>164</c:v>
                </c:pt>
                <c:pt idx="5">
                  <c:v>0.84974093264248707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94-4322-B5E7-910F252FFFA8}"/>
            </c:ext>
          </c:extLst>
        </c:ser>
        <c:ser>
          <c:idx val="1"/>
          <c:order val="1"/>
          <c:tx>
            <c:strRef>
              <c:f>statistiche!$A$9</c:f>
              <c:strCache>
                <c:ptCount val="1"/>
                <c:pt idx="0">
                  <c:v>privati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statistiche!$B$7:$G$7</c:f>
              <c:strCache>
                <c:ptCount val="6"/>
                <c:pt idx="0">
                  <c:v>consegne 2021</c:v>
                </c:pt>
                <c:pt idx="1">
                  <c:v>%</c:v>
                </c:pt>
                <c:pt idx="2">
                  <c:v>consegne 2022</c:v>
                </c:pt>
                <c:pt idx="3">
                  <c:v>%</c:v>
                </c:pt>
                <c:pt idx="4">
                  <c:v>consegne 2023</c:v>
                </c:pt>
                <c:pt idx="5">
                  <c:v>%</c:v>
                </c:pt>
              </c:strCache>
            </c:strRef>
          </c:cat>
          <c:val>
            <c:numRef>
              <c:f>statistiche!$B$9:$G$9</c:f>
              <c:numCache>
                <c:formatCode>0.00%</c:formatCode>
                <c:ptCount val="6"/>
                <c:pt idx="0" formatCode="General">
                  <c:v>58</c:v>
                </c:pt>
                <c:pt idx="1">
                  <c:v>0.39455782312925169</c:v>
                </c:pt>
                <c:pt idx="2" formatCode="General">
                  <c:v>65</c:v>
                </c:pt>
                <c:pt idx="3">
                  <c:v>0.26104417670682734</c:v>
                </c:pt>
                <c:pt idx="4" formatCode="General">
                  <c:v>29</c:v>
                </c:pt>
                <c:pt idx="5">
                  <c:v>0.15025906735751296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94-4322-B5E7-910F252FFF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7569759"/>
        <c:axId val="485905679"/>
      </c:barChart>
      <c:catAx>
        <c:axId val="487569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5905679"/>
        <c:crosses val="autoZero"/>
        <c:auto val="1"/>
        <c:lblAlgn val="ctr"/>
        <c:lblOffset val="100"/>
        <c:noMultiLvlLbl val="0"/>
      </c:catAx>
      <c:valAx>
        <c:axId val="485905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75697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/>
              <a:t>Consegne</a:t>
            </a:r>
            <a:r>
              <a:rPr lang="en-US" sz="2000" dirty="0"/>
              <a:t> </a:t>
            </a:r>
            <a:r>
              <a:rPr lang="en-US" sz="2000" dirty="0" err="1"/>
              <a:t>spesa</a:t>
            </a:r>
            <a:endParaRPr lang="en-US" sz="2000" dirty="0"/>
          </a:p>
          <a:p>
            <a:pPr>
              <a:defRPr/>
            </a:pPr>
            <a:r>
              <a:rPr lang="en-US" sz="2000" i="1" dirty="0"/>
              <a:t>Due Mani in </a:t>
            </a:r>
            <a:r>
              <a:rPr lang="en-US" sz="2000" i="1" dirty="0" err="1"/>
              <a:t>più</a:t>
            </a:r>
            <a:endParaRPr lang="en-US" sz="2000" i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grafici!$B$1</c:f>
              <c:strCache>
                <c:ptCount val="1"/>
                <c:pt idx="0">
                  <c:v>numero consegne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59-466E-97CA-F8C0673359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59-466E-97CA-F8C0673359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grafici!$A$2:$A$3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grafici!$B$2:$B$3</c:f>
              <c:numCache>
                <c:formatCode>General</c:formatCode>
                <c:ptCount val="2"/>
                <c:pt idx="0">
                  <c:v>51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59-466E-97CA-F8C067335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5F117-24B4-438C-A857-CB0277007DB5}" type="datetimeFigureOut">
              <a:rPr lang="it-IT" smtClean="0"/>
              <a:t>28/09/2023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8F2D8-0CEC-4972-B0A1-6E4BA91F82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019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458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93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031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687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164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9473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646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744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118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899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13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321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752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3886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178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415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225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29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09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406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69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382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658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titolo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03/09/20XX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it-IT" noProof="0" smtClean="0"/>
              <a:pPr/>
              <a:t>‹N›</a:t>
            </a:fld>
            <a:endParaRPr lang="it-IT" noProof="0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" name="Elemento grafico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Elemento grafico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7" name="Elemento grafico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75045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it-IT" noProof="0"/>
              <a:t>03/09/20XX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it-IT" noProof="0" smtClean="0"/>
              <a:pPr/>
              <a:t>‹N›</a:t>
            </a:fld>
            <a:endParaRPr lang="it-IT" noProof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emento grafico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9" name="Elemento grafico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89405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it-IT" noProof="0" smtClean="0"/>
              <a:pPr/>
              <a:t>‹N›</a:t>
            </a:fld>
            <a:endParaRPr lang="it-IT" noProof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931164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egnaposto immagine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2" name="Segnaposto immagine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1" name="Segnaposto immagine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0" name="Segnaposto immagine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03/09/20XX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8" name="Elemento grafico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0" name="Elemento grafico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2" name="Elemento grafico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184117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it-IT" noProof="0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it-IT" noProof="0" smtClean="0"/>
              <a:pPr/>
              <a:t>‹N›</a:t>
            </a:fld>
            <a:endParaRPr lang="it-IT" noProof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Segnaposto immagine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1" name="Segnaposto immagine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8144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yTqlgF22E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hyperlink" Target="mailto:sanpaoloinbianco@yahoo.com" TargetMode="Externa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7" y="594360"/>
            <a:ext cx="9183901" cy="2843784"/>
          </a:xfrm>
        </p:spPr>
        <p:txBody>
          <a:bodyPr rtlCol="0">
            <a:normAutofit/>
          </a:bodyPr>
          <a:lstStyle/>
          <a:p>
            <a:pPr rtl="0"/>
            <a:r>
              <a:rPr lang="it-IT" sz="5400" b="1" spc="400"/>
              <a:t>SAN PAOLO IN BIANCO</a:t>
            </a:r>
            <a:br>
              <a:rPr lang="it-IT" sz="5400" b="1" spc="400"/>
            </a:br>
            <a:r>
              <a:rPr lang="it-IT" sz="5400" b="1" spc="400"/>
              <a:t>in BergamoAiuta</a:t>
            </a:r>
            <a:endParaRPr lang="it-IT" b="1" dirty="0"/>
          </a:p>
        </p:txBody>
      </p:sp>
      <p:pic>
        <p:nvPicPr>
          <p:cNvPr id="6" name="Immagine 5" descr="Immagine che contiene testo, clipart, screenshot&#10;&#10;Descrizione generata automaticamente">
            <a:extLst>
              <a:ext uri="{FF2B5EF4-FFF2-40B4-BE49-F238E27FC236}">
                <a16:creationId xmlns:a16="http://schemas.microsoft.com/office/drawing/2014/main" id="{54CB0CE5-3889-2EDC-49B6-C591A3895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745" y="134254"/>
            <a:ext cx="3130550" cy="17372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4C36E11-C46A-0103-A231-DE565E5AD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76" t="22325" r="29330" b="21551"/>
          <a:stretch/>
        </p:blipFill>
        <p:spPr>
          <a:xfrm>
            <a:off x="95693" y="0"/>
            <a:ext cx="1977656" cy="190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840" y="1371600"/>
            <a:ext cx="10668000" cy="2340864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6000" b="1" dirty="0"/>
              <a:t>Progetto </a:t>
            </a:r>
            <a:br>
              <a:rPr lang="it-IT" sz="6000" b="1" dirty="0"/>
            </a:br>
            <a:r>
              <a:rPr lang="it-IT" sz="6000" b="1" i="1" dirty="0"/>
              <a:t>DUE MANI IN PIU’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" y="3583623"/>
            <a:ext cx="10515600" cy="1500187"/>
          </a:xfrm>
        </p:spPr>
        <p:txBody>
          <a:bodyPr rtlCol="0"/>
          <a:lstStyle/>
          <a:p>
            <a:pPr rtl="0"/>
            <a:r>
              <a:rPr lang="it-IT" sz="2000" dirty="0">
                <a:solidFill>
                  <a:schemeClr val="tx1"/>
                </a:solidFill>
              </a:rPr>
              <a:t>IN COLLABORAZIONE CON </a:t>
            </a:r>
            <a:r>
              <a:rPr lang="it-IT" dirty="0">
                <a:solidFill>
                  <a:schemeClr val="tx1"/>
                </a:solidFill>
              </a:rPr>
              <a:t>I SERVIZI SOCIALI DEL COMUNE DI BERGAMO, </a:t>
            </a:r>
            <a:r>
              <a:rPr lang="it-IT" sz="2000" dirty="0">
                <a:solidFill>
                  <a:schemeClr val="tx1"/>
                </a:solidFill>
              </a:rPr>
              <a:t>COOP LOMBARDIA E COOPERATIVA SERENA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Immagine 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BEA7484E-C7C2-449D-82EC-DBD38DEC6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3" y="5302149"/>
            <a:ext cx="2465386" cy="1459106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D4A1F720-8F16-C663-401C-AEB630155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980" y="5239513"/>
            <a:ext cx="3679457" cy="140424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B2D0409-F57C-6331-9700-D0F7F77F3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955" y="5239512"/>
            <a:ext cx="1510431" cy="156521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45874A1-AB2A-A8E6-1E07-328D4E0C6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9876" y="214245"/>
            <a:ext cx="2877561" cy="133514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7907FC-6D8B-B732-A4D0-037564B9B7AA}"/>
              </a:ext>
            </a:extLst>
          </p:cNvPr>
          <p:cNvSpPr txBox="1"/>
          <p:nvPr/>
        </p:nvSpPr>
        <p:spPr>
          <a:xfrm>
            <a:off x="7141028" y="202755"/>
            <a:ext cx="239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 IL PATROCINIO DI:</a:t>
            </a:r>
          </a:p>
        </p:txBody>
      </p:sp>
    </p:spTree>
    <p:extLst>
      <p:ext uri="{BB962C8B-B14F-4D97-AF65-F5344CB8AC3E}">
        <p14:creationId xmlns:p14="http://schemas.microsoft.com/office/powerpoint/2010/main" val="2090578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2640" y="301751"/>
            <a:ext cx="5631045" cy="6153477"/>
          </a:xfrm>
        </p:spPr>
        <p:txBody>
          <a:bodyPr rtlCol="0" anchor="b">
            <a:normAutofit/>
          </a:bodyPr>
          <a:lstStyle/>
          <a:p>
            <a:pPr rtl="0">
              <a:lnSpc>
                <a:spcPct val="100000"/>
              </a:lnSpc>
            </a:pPr>
            <a:r>
              <a:rPr lang="it-IT" sz="2500" b="1" dirty="0"/>
              <a:t>Consegna ed eventuale pagamento settimanale </a:t>
            </a:r>
            <a:br>
              <a:rPr lang="it-IT" sz="2500" dirty="0"/>
            </a:br>
            <a:r>
              <a:rPr lang="it-IT" sz="2500" dirty="0"/>
              <a:t>per il negozio di </a:t>
            </a:r>
            <a:r>
              <a:rPr lang="it-IT" sz="2500" b="1" dirty="0"/>
              <a:t>Coop Lombardia</a:t>
            </a:r>
            <a:r>
              <a:rPr lang="it-IT" sz="2500" dirty="0"/>
              <a:t>, Via Broseta a Bergamo, </a:t>
            </a:r>
            <a:br>
              <a:rPr lang="it-IT" sz="2500" dirty="0"/>
            </a:br>
            <a:r>
              <a:rPr lang="it-IT" sz="2500" dirty="0"/>
              <a:t>nella città,</a:t>
            </a:r>
            <a:br>
              <a:rPr lang="it-IT" sz="2500" dirty="0"/>
            </a:br>
            <a:r>
              <a:rPr lang="it-IT" sz="2500" dirty="0"/>
              <a:t>ai Privati fragili impossibilitati ad uscire di casa. </a:t>
            </a:r>
            <a:br>
              <a:rPr lang="it-IT" sz="2500" dirty="0"/>
            </a:br>
            <a:br>
              <a:rPr lang="it-IT" sz="2500" dirty="0"/>
            </a:br>
            <a:r>
              <a:rPr lang="it-IT" sz="2500" dirty="0"/>
              <a:t>Attivo da aprile 2022.</a:t>
            </a:r>
            <a:br>
              <a:rPr lang="it-IT" sz="2500" dirty="0"/>
            </a:br>
            <a:br>
              <a:rPr lang="it-IT" sz="2500" dirty="0"/>
            </a:br>
            <a:br>
              <a:rPr lang="it-IT" sz="2500" dirty="0"/>
            </a:br>
            <a:r>
              <a:rPr lang="it-IT" sz="2500" dirty="0">
                <a:hlinkClick r:id="rId3"/>
              </a:rPr>
              <a:t>https://youtu.be/jyTqlgF22E4</a:t>
            </a:r>
            <a:br>
              <a:rPr lang="it-IT" sz="2500" dirty="0"/>
            </a:br>
            <a:endParaRPr lang="it-IT" sz="2500" dirty="0"/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D2D48E40-BD59-B5C1-B77A-9FE025CC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it-IT" noProof="0"/>
              <a:t>Titolo della presentazione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smtClean="0"/>
              <a:pPr rtl="0">
                <a:spcAft>
                  <a:spcPts val="600"/>
                </a:spcAft>
              </a:pPr>
              <a:t>11</a:t>
            </a:fld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76B8AFF-3194-614B-98AA-E7B32CA019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tretch/>
        </p:blipFill>
        <p:spPr>
          <a:xfrm>
            <a:off x="678314" y="301752"/>
            <a:ext cx="4431524" cy="6263640"/>
          </a:xfrm>
          <a:prstGeom prst="rect">
            <a:avLst/>
          </a:prstGeom>
          <a:noFill/>
        </p:spPr>
      </p:pic>
      <p:sp>
        <p:nvSpPr>
          <p:cNvPr id="21" name="Date Placeholder 4" hidden="1">
            <a:extLst>
              <a:ext uri="{FF2B5EF4-FFF2-40B4-BE49-F238E27FC236}">
                <a16:creationId xmlns:a16="http://schemas.microsoft.com/office/drawing/2014/main" id="{9B7830C2-F0EB-CA23-BA3B-B072B05965B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it-IT" noProof="0"/>
              <a:t>03/09/20XX</a:t>
            </a:r>
          </a:p>
        </p:txBody>
      </p:sp>
      <p:sp>
        <p:nvSpPr>
          <p:cNvPr id="26" name="Date Placeholder 3" hidden="1">
            <a:extLst>
              <a:ext uri="{FF2B5EF4-FFF2-40B4-BE49-F238E27FC236}">
                <a16:creationId xmlns:a16="http://schemas.microsoft.com/office/drawing/2014/main" id="{BD3AEA83-0FE3-84AA-FB95-C61C30A7CD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58368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it-IT" noProof="0"/>
              <a:t>03/09/20XX</a:t>
            </a:r>
          </a:p>
        </p:txBody>
      </p:sp>
    </p:spTree>
    <p:extLst>
      <p:ext uri="{BB962C8B-B14F-4D97-AF65-F5344CB8AC3E}">
        <p14:creationId xmlns:p14="http://schemas.microsoft.com/office/powerpoint/2010/main" val="4233553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2640" y="301751"/>
            <a:ext cx="5631045" cy="6153477"/>
          </a:xfrm>
        </p:spPr>
        <p:txBody>
          <a:bodyPr rtlCol="0" anchor="b">
            <a:normAutofit/>
          </a:bodyPr>
          <a:lstStyle/>
          <a:p>
            <a:pPr rtl="0">
              <a:lnSpc>
                <a:spcPct val="100000"/>
              </a:lnSpc>
            </a:pPr>
            <a:br>
              <a:rPr lang="it-IT" sz="2500" dirty="0"/>
            </a:br>
            <a:endParaRPr lang="it-IT" sz="2500" dirty="0"/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D2D48E40-BD59-B5C1-B77A-9FE025CC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it-IT" noProof="0"/>
              <a:t>Titolo della presentazione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smtClean="0"/>
              <a:pPr rtl="0">
                <a:spcAft>
                  <a:spcPts val="600"/>
                </a:spcAft>
              </a:pPr>
              <a:t>12</a:t>
            </a:fld>
            <a:endParaRPr lang="it-IT"/>
          </a:p>
        </p:txBody>
      </p:sp>
      <p:sp>
        <p:nvSpPr>
          <p:cNvPr id="21" name="Date Placeholder 4" hidden="1">
            <a:extLst>
              <a:ext uri="{FF2B5EF4-FFF2-40B4-BE49-F238E27FC236}">
                <a16:creationId xmlns:a16="http://schemas.microsoft.com/office/drawing/2014/main" id="{9B7830C2-F0EB-CA23-BA3B-B072B05965B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it-IT" noProof="0"/>
              <a:t>03/09/20XX</a:t>
            </a:r>
          </a:p>
        </p:txBody>
      </p:sp>
      <p:sp>
        <p:nvSpPr>
          <p:cNvPr id="26" name="Date Placeholder 3" hidden="1">
            <a:extLst>
              <a:ext uri="{FF2B5EF4-FFF2-40B4-BE49-F238E27FC236}">
                <a16:creationId xmlns:a16="http://schemas.microsoft.com/office/drawing/2014/main" id="{BD3AEA83-0FE3-84AA-FB95-C61C30A7CD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58368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it-IT" noProof="0"/>
              <a:t>03/09/20XX</a:t>
            </a:r>
          </a:p>
        </p:txBody>
      </p:sp>
      <p:pic>
        <p:nvPicPr>
          <p:cNvPr id="7" name="Segnaposto immagine 6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9779A876-BF61-1C14-B8A7-FF4268244F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0750" r="30750"/>
          <a:stretch>
            <a:fillRect/>
          </a:stretch>
        </p:blipFill>
        <p:spPr/>
      </p:pic>
      <p:pic>
        <p:nvPicPr>
          <p:cNvPr id="9" name="Immagine 8" descr="Immagine che contiene strada, esterni, edificio, via&#10;&#10;Descrizione generata automaticamente">
            <a:extLst>
              <a:ext uri="{FF2B5EF4-FFF2-40B4-BE49-F238E27FC236}">
                <a16:creationId xmlns:a16="http://schemas.microsoft.com/office/drawing/2014/main" id="{1B9A86AC-48A0-591F-6AAF-799815758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01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2255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kern="1200" dirty="0">
                <a:latin typeface="+mj-lt"/>
                <a:ea typeface="+mj-ea"/>
                <a:cs typeface="+mj-cs"/>
              </a:rPr>
              <a:t>Anno 2022 e 2023</a:t>
            </a:r>
            <a:endParaRPr lang="it-IT" sz="15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Segnaposto numero diapositiva 5" hidden="1">
            <a:extLst>
              <a:ext uri="{FF2B5EF4-FFF2-40B4-BE49-F238E27FC236}">
                <a16:creationId xmlns:a16="http://schemas.microsoft.com/office/drawing/2014/main" id="{4ECDE54D-4BD2-4764-A36A-8487DB61E7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b="1" cap="all" spc="100" smtClean="0">
                <a:solidFill>
                  <a:schemeClr val="accent2"/>
                </a:solidFill>
              </a:rPr>
              <a:pPr rtl="0">
                <a:spcAft>
                  <a:spcPts val="600"/>
                </a:spcAft>
              </a:pPr>
              <a:t>13</a:t>
            </a:fld>
            <a:endParaRPr lang="it-IT" b="1" cap="all" spc="100">
              <a:solidFill>
                <a:schemeClr val="accent2"/>
              </a:solidFill>
            </a:endParaRP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A95A83BF-491F-A70F-2AF5-F2D8E6C4B3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290523"/>
              </p:ext>
            </p:extLst>
          </p:nvPr>
        </p:nvGraphicFramePr>
        <p:xfrm>
          <a:off x="1084521" y="1206793"/>
          <a:ext cx="9962707" cy="4651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3408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10668000" cy="2340864"/>
          </a:xfrm>
        </p:spPr>
        <p:txBody>
          <a:bodyPr rtlCol="0">
            <a:normAutofit/>
          </a:bodyPr>
          <a:lstStyle/>
          <a:p>
            <a:pPr algn="l" rtl="0"/>
            <a:r>
              <a:rPr lang="it-IT" sz="6000" dirty="0"/>
              <a:t>Progetto </a:t>
            </a:r>
            <a:br>
              <a:rPr lang="it-IT" sz="6000" dirty="0"/>
            </a:br>
            <a:r>
              <a:rPr lang="it-IT" sz="6000" i="1" dirty="0"/>
              <a:t>auguri dalla parrocchia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t-IT" sz="2000" dirty="0">
                <a:solidFill>
                  <a:schemeClr val="tx1"/>
                </a:solidFill>
              </a:rPr>
              <a:t>IN COLLABORAZIONE CON PARROCCHIA SAN PAOLO APOSTOLO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2ADB42E-53D9-5002-5998-F67BDB41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281" y="4404325"/>
            <a:ext cx="1986890" cy="23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16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023CCA83-8739-CDC5-1C7C-6F645A617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87" r="-2" b="22913"/>
          <a:stretch/>
        </p:blipFill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  <a:noFill/>
        </p:spPr>
      </p:pic>
      <p:pic>
        <p:nvPicPr>
          <p:cNvPr id="7" name="Segnaposto immagine 6" descr="Immagine che contiene persona, parete, interni, pavimento&#10;&#10;Descrizione generata automaticamente">
            <a:extLst>
              <a:ext uri="{FF2B5EF4-FFF2-40B4-BE49-F238E27FC236}">
                <a16:creationId xmlns:a16="http://schemas.microsoft.com/office/drawing/2014/main" id="{C81DEF3C-2589-A71F-D36B-F838C5C047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t="18690" r="6" b="6856"/>
          <a:stretch/>
        </p:blipFill>
        <p:spPr>
          <a:xfrm>
            <a:off x="3528345" y="1972581"/>
            <a:ext cx="2290065" cy="2273502"/>
          </a:xfrm>
          <a:noFill/>
        </p:spPr>
      </p:pic>
      <p:pic>
        <p:nvPicPr>
          <p:cNvPr id="12" name="Immagine 11" descr="Immagine che contiene persona, finestra, interni&#10;&#10;Descrizione generata automaticamente">
            <a:extLst>
              <a:ext uri="{FF2B5EF4-FFF2-40B4-BE49-F238E27FC236}">
                <a16:creationId xmlns:a16="http://schemas.microsoft.com/office/drawing/2014/main" id="{DDEB14BA-F187-3106-8095-09B3F6D6C8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765" r="-1" b="33625"/>
          <a:stretch/>
        </p:blipFill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  <a:noFill/>
        </p:spPr>
      </p:pic>
      <p:pic>
        <p:nvPicPr>
          <p:cNvPr id="9" name="Immagine 8" descr="Immagine che contiene persona, esterni, uomo, inpiedi&#10;&#10;Descrizione generata automaticamente">
            <a:extLst>
              <a:ext uri="{FF2B5EF4-FFF2-40B4-BE49-F238E27FC236}">
                <a16:creationId xmlns:a16="http://schemas.microsoft.com/office/drawing/2014/main" id="{F669B815-1F17-0914-A846-8C2CE04237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4" r="-2" b="43249"/>
          <a:stretch/>
        </p:blipFill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6207760" cy="2276856"/>
          </a:xfrm>
        </p:spPr>
        <p:txBody>
          <a:bodyPr rtlCol="0" anchor="b">
            <a:normAutofit/>
          </a:bodyPr>
          <a:lstStyle/>
          <a:p>
            <a:pPr rtl="0"/>
            <a:r>
              <a:rPr lang="it-IT" sz="1600" dirty="0">
                <a:solidFill>
                  <a:schemeClr val="tx1"/>
                </a:solidFill>
              </a:rPr>
              <a:t>Consegna</a:t>
            </a:r>
            <a:br>
              <a:rPr lang="it-IT" sz="1600" b="0" dirty="0">
                <a:solidFill>
                  <a:schemeClr val="tx1"/>
                </a:solidFill>
              </a:rPr>
            </a:br>
            <a:r>
              <a:rPr lang="it-IT" sz="1600" b="0" dirty="0">
                <a:solidFill>
                  <a:schemeClr val="tx1"/>
                </a:solidFill>
              </a:rPr>
              <a:t>per </a:t>
            </a:r>
            <a:br>
              <a:rPr lang="it-IT" sz="1600" b="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La Parrocchia di San Paolo Apostolo</a:t>
            </a:r>
            <a:r>
              <a:rPr lang="it-IT" sz="1600" b="0" dirty="0">
                <a:solidFill>
                  <a:schemeClr val="tx1"/>
                </a:solidFill>
              </a:rPr>
              <a:t>, Piazzale San Paolo a Bergamo, </a:t>
            </a:r>
            <a:br>
              <a:rPr lang="it-IT" sz="1600" b="0" dirty="0">
                <a:solidFill>
                  <a:schemeClr val="tx1"/>
                </a:solidFill>
              </a:rPr>
            </a:br>
            <a:r>
              <a:rPr lang="it-IT" sz="1600" b="0" dirty="0">
                <a:solidFill>
                  <a:schemeClr val="tx1"/>
                </a:solidFill>
              </a:rPr>
              <a:t>gli auguri di Compleanno per le persone residenti nel quartiere </a:t>
            </a:r>
            <a:br>
              <a:rPr lang="it-IT" sz="1600" b="0" dirty="0">
                <a:solidFill>
                  <a:schemeClr val="tx1"/>
                </a:solidFill>
              </a:rPr>
            </a:br>
            <a:r>
              <a:rPr lang="it-IT" sz="1600" b="0" dirty="0">
                <a:solidFill>
                  <a:schemeClr val="tx1"/>
                </a:solidFill>
              </a:rPr>
              <a:t>over 80. </a:t>
            </a:r>
            <a:br>
              <a:rPr lang="it-IT" sz="1600" dirty="0">
                <a:solidFill>
                  <a:schemeClr val="tx1"/>
                </a:solidFill>
              </a:rPr>
            </a:br>
            <a:br>
              <a:rPr lang="it-IT" sz="160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Attivo da maggio 2021.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004746FA-D223-BCDA-52D2-4405489F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it-IT" dirty="0"/>
              <a:t>23</a:t>
            </a:r>
            <a:r>
              <a:rPr lang="it-IT" noProof="0" dirty="0"/>
              <a:t>/09/2022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smtClean="0"/>
              <a:pPr rtl="0">
                <a:spcAft>
                  <a:spcPts val="600"/>
                </a:spcAft>
              </a:pPr>
              <a:t>15</a:t>
            </a:fld>
            <a:endParaRPr lang="it-IT"/>
          </a:p>
        </p:txBody>
      </p:sp>
      <p:sp>
        <p:nvSpPr>
          <p:cNvPr id="21" name="Date Placeholder 4" hidden="1">
            <a:extLst>
              <a:ext uri="{FF2B5EF4-FFF2-40B4-BE49-F238E27FC236}">
                <a16:creationId xmlns:a16="http://schemas.microsoft.com/office/drawing/2014/main" id="{9B7830C2-F0EB-CA23-BA3B-B072B05965B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it-IT" noProof="0"/>
              <a:t>03/09/20XX</a:t>
            </a:r>
          </a:p>
        </p:txBody>
      </p:sp>
      <p:sp>
        <p:nvSpPr>
          <p:cNvPr id="26" name="Date Placeholder 3" hidden="1">
            <a:extLst>
              <a:ext uri="{FF2B5EF4-FFF2-40B4-BE49-F238E27FC236}">
                <a16:creationId xmlns:a16="http://schemas.microsoft.com/office/drawing/2014/main" id="{BD3AEA83-0FE3-84AA-FB95-C61C30A7CD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58368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it-IT" noProof="0"/>
              <a:t>03/09/20XX</a:t>
            </a:r>
          </a:p>
        </p:txBody>
      </p:sp>
    </p:spTree>
    <p:extLst>
      <p:ext uri="{BB962C8B-B14F-4D97-AF65-F5344CB8AC3E}">
        <p14:creationId xmlns:p14="http://schemas.microsoft.com/office/powerpoint/2010/main" val="846327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9A686A52-7630-4675-B383-8C2AD252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smtClean="0"/>
              <a:pPr rtl="0">
                <a:spcAft>
                  <a:spcPts val="600"/>
                </a:spcAft>
              </a:pPr>
              <a:t>16</a:t>
            </a:fld>
            <a:endParaRPr lang="it-IT"/>
          </a:p>
        </p:txBody>
      </p:sp>
      <p:pic>
        <p:nvPicPr>
          <p:cNvPr id="7" name="Segnaposto immagine 6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BA19B1E0-32EB-D382-CF72-503A7DE80D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974" b="5974"/>
          <a:stretch>
            <a:fillRect/>
          </a:stretch>
        </p:blipFill>
        <p:spPr>
          <a:xfrm>
            <a:off x="283463" y="1705038"/>
            <a:ext cx="5221224" cy="3447288"/>
          </a:xfrm>
        </p:spPr>
      </p:pic>
      <p:pic>
        <p:nvPicPr>
          <p:cNvPr id="11" name="Immagine 10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27AE6218-42F5-0972-C760-CB0042EBB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7" r="12424"/>
          <a:stretch/>
        </p:blipFill>
        <p:spPr>
          <a:xfrm>
            <a:off x="6687314" y="-318"/>
            <a:ext cx="3762972" cy="6858000"/>
          </a:xfrm>
          <a:prstGeom prst="rect">
            <a:avLst/>
          </a:prstGeom>
        </p:spPr>
      </p:pic>
      <p:pic>
        <p:nvPicPr>
          <p:cNvPr id="2" name="Segnaposto immagine 6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EA84271F-C0D1-6FEA-7F2C-643682CB77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74" b="5974"/>
          <a:stretch>
            <a:fillRect/>
          </a:stretch>
        </p:blipFill>
        <p:spPr>
          <a:xfrm>
            <a:off x="283463" y="1588080"/>
            <a:ext cx="5221224" cy="3447288"/>
          </a:xfrm>
          <a:prstGeom prst="rect">
            <a:avLst/>
          </a:prstGeom>
        </p:spPr>
      </p:pic>
      <p:pic>
        <p:nvPicPr>
          <p:cNvPr id="3" name="Immagine 2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55F1DDA9-1A76-F079-40FF-3A5C2313E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7" r="12424"/>
          <a:stretch/>
        </p:blipFill>
        <p:spPr>
          <a:xfrm>
            <a:off x="6687314" y="-117276"/>
            <a:ext cx="376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7268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27299"/>
            <a:ext cx="10668000" cy="2340864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it-IT" sz="6000" dirty="0"/>
              <a:t>Progetto </a:t>
            </a:r>
            <a:br>
              <a:rPr lang="it-IT" sz="6000" dirty="0"/>
            </a:br>
            <a:r>
              <a:rPr lang="it-IT" sz="6000" i="1" dirty="0"/>
              <a:t>COLLABORAZIONI CON COMMERCIANTI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424" y="2468163"/>
            <a:ext cx="11134164" cy="3098919"/>
          </a:xfrm>
        </p:spPr>
        <p:txBody>
          <a:bodyPr rtlCol="0">
            <a:normAutofit fontScale="62500" lnSpcReduction="20000"/>
          </a:bodyPr>
          <a:lstStyle/>
          <a:p>
            <a:pPr rtl="0"/>
            <a:r>
              <a:rPr lang="it-IT" sz="2000" b="1" i="1" dirty="0">
                <a:solidFill>
                  <a:schemeClr val="tx1"/>
                </a:solidFill>
              </a:rPr>
              <a:t>IN COLLABORAZIONE CON:</a:t>
            </a:r>
          </a:p>
          <a:p>
            <a:pPr marL="342900" indent="-342900" rtl="0">
              <a:buFontTx/>
              <a:buChar char="-"/>
            </a:pPr>
            <a:r>
              <a:rPr lang="it-IT" b="1" i="1" dirty="0"/>
              <a:t>ACCORSI MAGLIERIA</a:t>
            </a:r>
          </a:p>
          <a:p>
            <a:pPr marL="342900" indent="-342900" rtl="0">
              <a:buFontTx/>
              <a:buChar char="-"/>
            </a:pPr>
            <a:r>
              <a:rPr lang="it-IT" b="1" i="1" dirty="0"/>
              <a:t>BAR SAN PAOLO</a:t>
            </a:r>
          </a:p>
          <a:p>
            <a:pPr marL="342900" indent="-342900" rtl="0">
              <a:buFontTx/>
              <a:buChar char="-"/>
            </a:pPr>
            <a:r>
              <a:rPr lang="it-IT" b="1" i="1" dirty="0"/>
              <a:t>CIAK PIZZA</a:t>
            </a:r>
          </a:p>
          <a:p>
            <a:pPr marL="342900" indent="-342900" rtl="0">
              <a:buFontTx/>
              <a:buChar char="-"/>
            </a:pPr>
            <a:r>
              <a:rPr lang="it-IT" b="1" i="1" dirty="0"/>
              <a:t>NOCENTI PIERINO</a:t>
            </a:r>
          </a:p>
          <a:p>
            <a:pPr marL="342900" indent="-342900" rtl="0">
              <a:buFontTx/>
              <a:buChar char="-"/>
            </a:pPr>
            <a:r>
              <a:rPr lang="it-IT" b="1" i="1" dirty="0"/>
              <a:t>PANIFICIO BELLINI</a:t>
            </a:r>
          </a:p>
          <a:p>
            <a:pPr marL="342900" indent="-342900" rtl="0">
              <a:buFontTx/>
              <a:buChar char="-"/>
            </a:pPr>
            <a:r>
              <a:rPr lang="it-IT" b="1" i="1" dirty="0"/>
              <a:t>PAOLO FIORI</a:t>
            </a:r>
          </a:p>
          <a:p>
            <a:pPr marL="342900" indent="-342900" rtl="0">
              <a:buFontTx/>
              <a:buChar char="-"/>
            </a:pPr>
            <a:r>
              <a:rPr lang="it-IT" b="1" i="1" dirty="0"/>
              <a:t>CARTOLERIA PARENTESI</a:t>
            </a:r>
          </a:p>
          <a:p>
            <a:pPr marL="342900" indent="-342900" rtl="0">
              <a:buFontTx/>
              <a:buChar char="-"/>
            </a:pPr>
            <a:endParaRPr lang="it-IT" dirty="0"/>
          </a:p>
          <a:p>
            <a:pPr rtl="0"/>
            <a:r>
              <a:rPr lang="it-IT" b="1" dirty="0">
                <a:solidFill>
                  <a:schemeClr val="tx1"/>
                </a:solidFill>
              </a:rPr>
              <a:t>AL FINE DI AUMENTARE LA CONSAPEVOLEZZA E LA CONSOCENZA DEI PARTECIPANTI NEL QUARTIERE si sviluppano iniziative di vario genere (calendario fotografico, volantinaggio….)</a:t>
            </a:r>
          </a:p>
        </p:txBody>
      </p:sp>
    </p:spTree>
    <p:extLst>
      <p:ext uri="{BB962C8B-B14F-4D97-AF65-F5344CB8AC3E}">
        <p14:creationId xmlns:p14="http://schemas.microsoft.com/office/powerpoint/2010/main" val="1417904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>
            <a:normAutofit/>
          </a:bodyPr>
          <a:lstStyle/>
          <a:p>
            <a:pPr rtl="0">
              <a:lnSpc>
                <a:spcPct val="100000"/>
              </a:lnSpc>
            </a:pPr>
            <a:r>
              <a:rPr lang="it-IT" sz="2800" b="1" dirty="0"/>
              <a:t>Volantinaggio, o altri tipi di servizi da concordare,</a:t>
            </a:r>
            <a:br>
              <a:rPr lang="it-IT" sz="2800" dirty="0"/>
            </a:br>
            <a:r>
              <a:rPr lang="it-IT" sz="2800" dirty="0"/>
              <a:t>per i commercianti che diventano partner di </a:t>
            </a:r>
            <a:br>
              <a:rPr lang="it-IT" sz="2800" dirty="0"/>
            </a:br>
            <a:r>
              <a:rPr lang="it-IT" sz="2800" dirty="0"/>
              <a:t>San Paolo in Bianco</a:t>
            </a:r>
            <a:br>
              <a:rPr lang="it-IT" sz="2800" dirty="0"/>
            </a:br>
            <a:br>
              <a:rPr lang="it-IT" sz="2800" dirty="0"/>
            </a:br>
            <a:endParaRPr lang="it-IT" sz="2800" dirty="0"/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D2D48E40-BD59-B5C1-B77A-9FE025CC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it-IT" noProof="0"/>
              <a:t>Titolo della presentazione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smtClean="0"/>
              <a:pPr rtl="0">
                <a:spcAft>
                  <a:spcPts val="600"/>
                </a:spcAft>
              </a:pPr>
              <a:t>18</a:t>
            </a:fld>
            <a:endParaRPr lang="it-IT"/>
          </a:p>
        </p:txBody>
      </p:sp>
      <p:pic>
        <p:nvPicPr>
          <p:cNvPr id="6" name="VIDEO-2022-03-14-22-48-37">
            <a:hlinkClick r:id="" action="ppaction://media"/>
            <a:extLst>
              <a:ext uri="{FF2B5EF4-FFF2-40B4-BE49-F238E27FC236}">
                <a16:creationId xmlns:a16="http://schemas.microsoft.com/office/drawing/2014/main" id="{9ED852F5-3FE4-368B-6081-0DE83DEF9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598" y="301752"/>
            <a:ext cx="3538955" cy="6263640"/>
          </a:xfrm>
          <a:prstGeom prst="rect">
            <a:avLst/>
          </a:prstGeom>
          <a:noFill/>
        </p:spPr>
      </p:pic>
      <p:sp>
        <p:nvSpPr>
          <p:cNvPr id="21" name="Date Placeholder 4" hidden="1">
            <a:extLst>
              <a:ext uri="{FF2B5EF4-FFF2-40B4-BE49-F238E27FC236}">
                <a16:creationId xmlns:a16="http://schemas.microsoft.com/office/drawing/2014/main" id="{9B7830C2-F0EB-CA23-BA3B-B072B05965B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it-IT" noProof="0"/>
              <a:t>03/09/20XX</a:t>
            </a:r>
          </a:p>
        </p:txBody>
      </p:sp>
      <p:sp>
        <p:nvSpPr>
          <p:cNvPr id="26" name="Date Placeholder 3" hidden="1">
            <a:extLst>
              <a:ext uri="{FF2B5EF4-FFF2-40B4-BE49-F238E27FC236}">
                <a16:creationId xmlns:a16="http://schemas.microsoft.com/office/drawing/2014/main" id="{BD3AEA83-0FE3-84AA-FB95-C61C30A7CD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58368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it-IT" noProof="0"/>
              <a:t>03/09/20XX</a:t>
            </a:r>
          </a:p>
        </p:txBody>
      </p:sp>
    </p:spTree>
    <p:extLst>
      <p:ext uri="{BB962C8B-B14F-4D97-AF65-F5344CB8AC3E}">
        <p14:creationId xmlns:p14="http://schemas.microsoft.com/office/powerpoint/2010/main" val="391843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F287FE-1EFA-4C15-BFDD-1EE3F2D37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92" y="136525"/>
            <a:ext cx="10771632" cy="1325563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ALCUNI NOSTRI COLLABORATORI:</a:t>
            </a:r>
          </a:p>
        </p:txBody>
      </p:sp>
      <p:pic>
        <p:nvPicPr>
          <p:cNvPr id="8" name="Immagine 7" descr="Immagine che contiene testo, parete, interni, persona&#10;&#10;Descrizione generata automaticamente">
            <a:extLst>
              <a:ext uri="{FF2B5EF4-FFF2-40B4-BE49-F238E27FC236}">
                <a16:creationId xmlns:a16="http://schemas.microsoft.com/office/drawing/2014/main" id="{18094B74-DB93-EC74-B6E7-566EEB1EB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0" r="8576"/>
          <a:stretch/>
        </p:blipFill>
        <p:spPr>
          <a:xfrm>
            <a:off x="6478777" y="1673060"/>
            <a:ext cx="1217511" cy="1606745"/>
          </a:xfrm>
          <a:prstGeom prst="rect">
            <a:avLst/>
          </a:prstGeom>
        </p:spPr>
      </p:pic>
      <p:pic>
        <p:nvPicPr>
          <p:cNvPr id="10" name="Immagine 9" descr="Immagine che contiene esterni, albero, persona&#10;&#10;Descrizione generata automaticamente">
            <a:extLst>
              <a:ext uri="{FF2B5EF4-FFF2-40B4-BE49-F238E27FC236}">
                <a16:creationId xmlns:a16="http://schemas.microsoft.com/office/drawing/2014/main" id="{0E94BC23-C802-76CA-E4C4-CFC014EC2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25" t="25131" r="22562"/>
          <a:stretch/>
        </p:blipFill>
        <p:spPr>
          <a:xfrm>
            <a:off x="5841065" y="3953832"/>
            <a:ext cx="1937282" cy="1762711"/>
          </a:xfrm>
          <a:prstGeom prst="rect">
            <a:avLst/>
          </a:prstGeom>
        </p:spPr>
      </p:pic>
      <p:pic>
        <p:nvPicPr>
          <p:cNvPr id="12" name="Immagine 11" descr="Immagine che contiene testo, parete, interni, persona&#10;&#10;Descrizione generata automaticamente">
            <a:extLst>
              <a:ext uri="{FF2B5EF4-FFF2-40B4-BE49-F238E27FC236}">
                <a16:creationId xmlns:a16="http://schemas.microsoft.com/office/drawing/2014/main" id="{D66D490E-FDA4-4085-5858-24E08AB9A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55" t="9931" r="11855" b="9977"/>
          <a:stretch/>
        </p:blipFill>
        <p:spPr>
          <a:xfrm>
            <a:off x="4465063" y="1658274"/>
            <a:ext cx="1217511" cy="1545471"/>
          </a:xfrm>
          <a:prstGeom prst="rect">
            <a:avLst/>
          </a:prstGeom>
        </p:spPr>
      </p:pic>
      <p:pic>
        <p:nvPicPr>
          <p:cNvPr id="14" name="Immagine 13" descr="Immagine che contiene persona, uomo, interni, occhiali&#10;&#10;Descrizione generata automaticamente">
            <a:extLst>
              <a:ext uri="{FF2B5EF4-FFF2-40B4-BE49-F238E27FC236}">
                <a16:creationId xmlns:a16="http://schemas.microsoft.com/office/drawing/2014/main" id="{C2A6BA9A-4823-E96D-89D6-08012756F7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187"/>
          <a:stretch/>
        </p:blipFill>
        <p:spPr>
          <a:xfrm>
            <a:off x="4038780" y="3948598"/>
            <a:ext cx="1495912" cy="1751464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EA7115F1-85F4-DCEE-68CF-3965AB27B1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57" t="33968" r="36319" b="44127"/>
          <a:stretch/>
        </p:blipFill>
        <p:spPr>
          <a:xfrm>
            <a:off x="2196082" y="3948597"/>
            <a:ext cx="1495912" cy="1767946"/>
          </a:xfrm>
          <a:prstGeom prst="rect">
            <a:avLst/>
          </a:prstGeom>
        </p:spPr>
      </p:pic>
      <p:pic>
        <p:nvPicPr>
          <p:cNvPr id="18" name="Immagine 17" descr="Immagine che contiene persona, parete, interni, uomo&#10;&#10;Descrizione generata automaticamente">
            <a:extLst>
              <a:ext uri="{FF2B5EF4-FFF2-40B4-BE49-F238E27FC236}">
                <a16:creationId xmlns:a16="http://schemas.microsoft.com/office/drawing/2014/main" id="{07E9D663-F6F9-8FDE-F33B-5989771C49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265" y="1672503"/>
            <a:ext cx="1217511" cy="134904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5997597-850C-E83A-412A-09626EB82B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95" t="24652" r="14162" b="22381"/>
          <a:stretch/>
        </p:blipFill>
        <p:spPr>
          <a:xfrm>
            <a:off x="363892" y="3948597"/>
            <a:ext cx="1448407" cy="1767946"/>
          </a:xfrm>
          <a:prstGeom prst="rect">
            <a:avLst/>
          </a:prstGeom>
        </p:spPr>
      </p:pic>
      <p:pic>
        <p:nvPicPr>
          <p:cNvPr id="22" name="Immagine 21" descr="Immagine che contiene persona, parete, blu, posando&#10;&#10;Descrizione generata automaticamente">
            <a:extLst>
              <a:ext uri="{FF2B5EF4-FFF2-40B4-BE49-F238E27FC236}">
                <a16:creationId xmlns:a16="http://schemas.microsoft.com/office/drawing/2014/main" id="{9BD95D28-A669-C098-21B6-9F030EA8A8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202" y="1646238"/>
            <a:ext cx="1145771" cy="1473134"/>
          </a:xfrm>
          <a:prstGeom prst="rect">
            <a:avLst/>
          </a:prstGeom>
        </p:spPr>
      </p:pic>
      <p:pic>
        <p:nvPicPr>
          <p:cNvPr id="24" name="Immagine 23" descr="Immagine che contiene persona, donna, parete, interni&#10;&#10;Descrizione generata automaticamente">
            <a:extLst>
              <a:ext uri="{FF2B5EF4-FFF2-40B4-BE49-F238E27FC236}">
                <a16:creationId xmlns:a16="http://schemas.microsoft.com/office/drawing/2014/main" id="{E50BEE42-5C82-2786-3169-7E41BEFFE4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5278" y="1691774"/>
            <a:ext cx="1109287" cy="1584254"/>
          </a:xfrm>
          <a:prstGeom prst="rect">
            <a:avLst/>
          </a:prstGeom>
        </p:spPr>
      </p:pic>
      <p:pic>
        <p:nvPicPr>
          <p:cNvPr id="26" name="Immagine 25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C3D78600-4B0A-51E5-83BD-3A33BF3BE20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174" r="25477"/>
          <a:stretch/>
        </p:blipFill>
        <p:spPr>
          <a:xfrm>
            <a:off x="10277312" y="1677922"/>
            <a:ext cx="1338425" cy="1584254"/>
          </a:xfrm>
          <a:prstGeom prst="rect">
            <a:avLst/>
          </a:prstGeom>
        </p:spPr>
      </p:pic>
      <p:pic>
        <p:nvPicPr>
          <p:cNvPr id="28" name="Immagine 27" descr="Immagine che contiene persona, sorridente, parete, posando&#10;&#10;Descrizione generata automaticamente">
            <a:extLst>
              <a:ext uri="{FF2B5EF4-FFF2-40B4-BE49-F238E27FC236}">
                <a16:creationId xmlns:a16="http://schemas.microsoft.com/office/drawing/2014/main" id="{F05BBF0E-98DD-4CAF-4C44-B889BB508D9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967" t="12825" r="24219"/>
          <a:stretch/>
        </p:blipFill>
        <p:spPr>
          <a:xfrm>
            <a:off x="8153302" y="3948597"/>
            <a:ext cx="1495912" cy="1689312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001A4A2-40DE-9608-ECDD-4CCD35813563}"/>
              </a:ext>
            </a:extLst>
          </p:cNvPr>
          <p:cNvSpPr txBox="1"/>
          <p:nvPr/>
        </p:nvSpPr>
        <p:spPr>
          <a:xfrm>
            <a:off x="363892" y="1327481"/>
            <a:ext cx="1153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Giorgio		  Jacopo                    Luigi		        Pietro                     Benedetta		Sasha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5451F6F-E369-7354-EA39-21D894513E19}"/>
              </a:ext>
            </a:extLst>
          </p:cNvPr>
          <p:cNvSpPr txBox="1"/>
          <p:nvPr/>
        </p:nvSpPr>
        <p:spPr>
          <a:xfrm>
            <a:off x="307976" y="3619824"/>
            <a:ext cx="1130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Giovanni	 Alessandro	Luca		Diego		           Irene	 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3F14BC53-B9E6-5BCC-8B36-E0EC71633D8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6826"/>
          <a:stretch/>
        </p:blipFill>
        <p:spPr>
          <a:xfrm>
            <a:off x="10333320" y="4793253"/>
            <a:ext cx="1494788" cy="161944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03580EC-F48E-62D3-2487-61A24B0636C5}"/>
              </a:ext>
            </a:extLst>
          </p:cNvPr>
          <p:cNvSpPr txBox="1"/>
          <p:nvPr/>
        </p:nvSpPr>
        <p:spPr>
          <a:xfrm>
            <a:off x="10333320" y="4307955"/>
            <a:ext cx="156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Ramona V.</a:t>
            </a:r>
          </a:p>
        </p:txBody>
      </p:sp>
    </p:spTree>
    <p:extLst>
      <p:ext uri="{BB962C8B-B14F-4D97-AF65-F5344CB8AC3E}">
        <p14:creationId xmlns:p14="http://schemas.microsoft.com/office/powerpoint/2010/main" val="2270028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b="1" cap="all" spc="400" dirty="0">
                <a:solidFill>
                  <a:schemeClr val="bg1"/>
                </a:solidFill>
                <a:latin typeface="+mn-lt"/>
              </a:rPr>
              <a:t>Agenda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3256" y="3127248"/>
            <a:ext cx="5833872" cy="3118104"/>
          </a:xfrm>
        </p:spPr>
        <p:txBody>
          <a:bodyPr rtlCol="0">
            <a:normAutofit lnSpcReduction="10000"/>
          </a:bodyPr>
          <a:lstStyle/>
          <a:p>
            <a:pPr algn="r" rtl="0"/>
            <a:r>
              <a:rPr lang="it-IT" sz="1800" dirty="0">
                <a:solidFill>
                  <a:schemeClr val="bg1"/>
                </a:solidFill>
              </a:rPr>
              <a:t>Chi Siamo</a:t>
            </a:r>
          </a:p>
          <a:p>
            <a:pPr algn="r" rtl="0"/>
            <a:r>
              <a:rPr lang="it-IT" sz="1800" dirty="0">
                <a:solidFill>
                  <a:schemeClr val="bg1"/>
                </a:solidFill>
              </a:rPr>
              <a:t>Progetto </a:t>
            </a:r>
            <a:r>
              <a:rPr lang="it-IT" sz="1800" i="1" dirty="0">
                <a:solidFill>
                  <a:schemeClr val="bg1"/>
                </a:solidFill>
              </a:rPr>
              <a:t>La Biblioteca a Casa tua</a:t>
            </a:r>
          </a:p>
          <a:p>
            <a:pPr algn="r" rtl="0"/>
            <a:r>
              <a:rPr lang="it-IT" sz="1800" dirty="0">
                <a:solidFill>
                  <a:schemeClr val="bg1"/>
                </a:solidFill>
              </a:rPr>
              <a:t>Progetto </a:t>
            </a:r>
            <a:r>
              <a:rPr lang="it-IT" sz="1800" i="1" dirty="0">
                <a:solidFill>
                  <a:schemeClr val="bg1"/>
                </a:solidFill>
              </a:rPr>
              <a:t>Due Mani in più</a:t>
            </a:r>
          </a:p>
          <a:p>
            <a:pPr algn="r" rtl="0"/>
            <a:r>
              <a:rPr lang="it-IT" sz="1800" dirty="0">
                <a:solidFill>
                  <a:schemeClr val="bg1"/>
                </a:solidFill>
              </a:rPr>
              <a:t>Progetto </a:t>
            </a:r>
            <a:r>
              <a:rPr lang="it-IT" sz="1800" i="1" dirty="0">
                <a:solidFill>
                  <a:schemeClr val="bg1"/>
                </a:solidFill>
              </a:rPr>
              <a:t>Auguri dalla Parrocchia</a:t>
            </a:r>
          </a:p>
          <a:p>
            <a:pPr algn="r" rtl="0"/>
            <a:r>
              <a:rPr lang="it-IT" sz="1800" dirty="0">
                <a:solidFill>
                  <a:schemeClr val="bg1"/>
                </a:solidFill>
              </a:rPr>
              <a:t>Progetto </a:t>
            </a:r>
            <a:r>
              <a:rPr lang="it-IT" sz="1800" i="1" dirty="0">
                <a:solidFill>
                  <a:schemeClr val="bg1"/>
                </a:solidFill>
              </a:rPr>
              <a:t>Collaborazioni con Commercianti</a:t>
            </a:r>
          </a:p>
          <a:p>
            <a:pPr algn="r" rtl="0"/>
            <a:r>
              <a:rPr lang="it-IT" dirty="0"/>
              <a:t>Progetto</a:t>
            </a:r>
            <a:r>
              <a:rPr lang="it-IT" i="1" dirty="0"/>
              <a:t> socialità</a:t>
            </a:r>
          </a:p>
          <a:p>
            <a:pPr algn="r" rtl="0"/>
            <a:r>
              <a:rPr lang="it-IT" sz="1800" i="1" dirty="0">
                <a:solidFill>
                  <a:schemeClr val="bg1"/>
                </a:solidFill>
              </a:rPr>
              <a:t>Utilità</a:t>
            </a:r>
          </a:p>
          <a:p>
            <a:pPr algn="r" rtl="0"/>
            <a:r>
              <a:rPr lang="it-IT" sz="1800" i="1" dirty="0">
                <a:solidFill>
                  <a:schemeClr val="bg1"/>
                </a:solidFill>
              </a:rPr>
              <a:t>I collaboratori</a:t>
            </a:r>
          </a:p>
          <a:p>
            <a:pPr algn="r" rtl="0"/>
            <a:r>
              <a:rPr lang="it-IT" sz="1800" i="1" dirty="0">
                <a:solidFill>
                  <a:schemeClr val="bg1"/>
                </a:solidFill>
              </a:rPr>
              <a:t>Partner</a:t>
            </a:r>
          </a:p>
        </p:txBody>
      </p:sp>
      <p:pic>
        <p:nvPicPr>
          <p:cNvPr id="6" name="Segnaposto immagine 5" descr="montagne al tramonto"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/>
          <a:stretch/>
        </p:blipFill>
        <p:spPr/>
      </p:pic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52127" y="1942016"/>
            <a:ext cx="2788920" cy="358149"/>
          </a:xfrm>
        </p:spPr>
        <p:txBody>
          <a:bodyPr rtlCol="0"/>
          <a:lstStyle/>
          <a:p>
            <a:pPr rtl="0"/>
            <a:r>
              <a:rPr lang="it-IT" dirty="0"/>
              <a:t>San paolo in bianco </a:t>
            </a:r>
          </a:p>
          <a:p>
            <a:pPr rtl="0"/>
            <a:r>
              <a:rPr lang="it-IT" dirty="0"/>
              <a:t>in </a:t>
            </a:r>
            <a:r>
              <a:rPr lang="it-IT" dirty="0" err="1"/>
              <a:t>bergamoaiuta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2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678BB9E-8880-9C51-20A0-F092C7221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76" t="22325" r="29330" b="21551"/>
          <a:stretch/>
        </p:blipFill>
        <p:spPr>
          <a:xfrm>
            <a:off x="2147164" y="3349255"/>
            <a:ext cx="1977656" cy="190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76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F287FE-1EFA-4C15-BFDD-1EE3F2D37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92" y="136525"/>
            <a:ext cx="10771632" cy="1325563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Collaborazione con cooperativa serena: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5451F6F-E369-7354-EA39-21D894513E19}"/>
              </a:ext>
            </a:extLst>
          </p:cNvPr>
          <p:cNvSpPr txBox="1"/>
          <p:nvPr/>
        </p:nvSpPr>
        <p:spPr>
          <a:xfrm>
            <a:off x="293914" y="1937657"/>
            <a:ext cx="113218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3000" dirty="0"/>
              <a:t>Equipe educativa ogni 45 giorni coordinata dall’educatrice professionale Giulia Cattaneo</a:t>
            </a:r>
          </a:p>
          <a:p>
            <a:endParaRPr lang="it-IT" sz="3000" dirty="0"/>
          </a:p>
          <a:p>
            <a:pPr marL="285750" indent="-285750">
              <a:buFontTx/>
              <a:buChar char="-"/>
            </a:pPr>
            <a:r>
              <a:rPr lang="it-IT" sz="3000" dirty="0"/>
              <a:t>2 ore al mese di Coordinamento pratico con l’Educatore Professionale, esperto di autismo, Manuel </a:t>
            </a:r>
            <a:r>
              <a:rPr lang="it-IT" sz="3000" dirty="0" err="1"/>
              <a:t>Zucchinali</a:t>
            </a:r>
            <a:r>
              <a:rPr lang="it-IT" sz="3000" dirty="0"/>
              <a:t> </a:t>
            </a:r>
          </a:p>
        </p:txBody>
      </p:sp>
      <p:pic>
        <p:nvPicPr>
          <p:cNvPr id="19" name="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A121991E-1B77-9B6E-0CE8-C3BB58087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560" y="5746245"/>
            <a:ext cx="2583871" cy="98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F287FE-1EFA-4C15-BFDD-1EE3F2D37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5" y="2068683"/>
            <a:ext cx="10713176" cy="1262516"/>
          </a:xfrm>
        </p:spPr>
        <p:txBody>
          <a:bodyPr rtlCol="0"/>
          <a:lstStyle/>
          <a:p>
            <a:pPr rtl="0"/>
            <a:r>
              <a:rPr lang="it-IT" dirty="0"/>
              <a:t>NOSTRI PARTNER: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E31DF2-0419-4016-924C-21929AC1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21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85C378E-3B9D-8628-807E-028F328DA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279" y="3346574"/>
            <a:ext cx="4124512" cy="1850742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DE6E21C3-EB5C-9F23-9B11-4A4A75288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388" y="3778887"/>
            <a:ext cx="2583871" cy="98611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E58A0FF-00B3-7EB4-9B45-89FE5C0639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64" t="50000" r="31909" b="20159"/>
          <a:stretch/>
        </p:blipFill>
        <p:spPr>
          <a:xfrm>
            <a:off x="9163018" y="70132"/>
            <a:ext cx="2880609" cy="1338418"/>
          </a:xfrm>
          <a:prstGeom prst="rect">
            <a:avLst/>
          </a:prstGeom>
        </p:spPr>
      </p:pic>
      <p:pic>
        <p:nvPicPr>
          <p:cNvPr id="19" name="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A5536381-52BA-7A52-36B2-74B91A710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40" y="3489339"/>
            <a:ext cx="1377290" cy="164263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1F6E2FC-6A96-DC1E-6808-0F3BF9F6B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4063" y="3489338"/>
            <a:ext cx="1510431" cy="1565213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934BC6B-BF3E-481F-69AB-0A20EF87A6C9}"/>
              </a:ext>
            </a:extLst>
          </p:cNvPr>
          <p:cNvSpPr txBox="1"/>
          <p:nvPr/>
        </p:nvSpPr>
        <p:spPr>
          <a:xfrm>
            <a:off x="7141028" y="202755"/>
            <a:ext cx="239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 IL PATROCINIO DI:</a:t>
            </a:r>
          </a:p>
        </p:txBody>
      </p:sp>
      <p:pic>
        <p:nvPicPr>
          <p:cNvPr id="27" name="Immagine 26" descr="Immagine che contiene testo, clipart, screenshot&#10;&#10;Descrizione generata automaticamente">
            <a:extLst>
              <a:ext uri="{FF2B5EF4-FFF2-40B4-BE49-F238E27FC236}">
                <a16:creationId xmlns:a16="http://schemas.microsoft.com/office/drawing/2014/main" id="{4C9A62E3-AC57-8762-F61A-EA6D020B9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887" y="3489339"/>
            <a:ext cx="2820514" cy="156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9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2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A7CFD5F-173A-181C-073F-DF5AE24FE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2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9A686A52-7630-4675-B383-8C2AD252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data 21">
            <a:extLst>
              <a:ext uri="{FF2B5EF4-FFF2-40B4-BE49-F238E27FC236}">
                <a16:creationId xmlns:a16="http://schemas.microsoft.com/office/drawing/2014/main" id="{692474E6-3035-46B8-9C05-9B4204E8E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dirty="0"/>
              <a:t>23/09/2022</a:t>
            </a:r>
          </a:p>
        </p:txBody>
      </p:sp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5D838446-B95D-4AB7-B8CA-D5804BB7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23</a:t>
            </a:fld>
            <a:endParaRPr lang="it-IT"/>
          </a:p>
        </p:txBody>
      </p:sp>
      <p:sp>
        <p:nvSpPr>
          <p:cNvPr id="23" name="Segnaposto piè di pagina 22">
            <a:extLst>
              <a:ext uri="{FF2B5EF4-FFF2-40B4-BE49-F238E27FC236}">
                <a16:creationId xmlns:a16="http://schemas.microsoft.com/office/drawing/2014/main" id="{DE8D546E-0F46-4CC0-B2B1-8B2430D0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San paolo in bianco in </a:t>
            </a:r>
            <a:r>
              <a:rPr lang="it-IT" dirty="0" err="1"/>
              <a:t>bergamoi</a:t>
            </a:r>
            <a:r>
              <a:rPr lang="it-IT" dirty="0"/>
              <a:t> aiuta</a:t>
            </a:r>
          </a:p>
        </p:txBody>
      </p:sp>
      <p:pic>
        <p:nvPicPr>
          <p:cNvPr id="9" name="Segnaposto immagine 8" descr="montagne al tramonto">
            <a:extLst>
              <a:ext uri="{FF2B5EF4-FFF2-40B4-BE49-F238E27FC236}">
                <a16:creationId xmlns:a16="http://schemas.microsoft.com/office/drawing/2014/main" id="{C82DA925-978C-48A9-98AD-0653B7A3D2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41" b="41"/>
          <a:stretch/>
        </p:blipFill>
        <p:spPr/>
      </p:pic>
      <p:pic>
        <p:nvPicPr>
          <p:cNvPr id="11" name="Segnaposto immagine 10" descr="montagne al tramonto">
            <a:extLst>
              <a:ext uri="{FF2B5EF4-FFF2-40B4-BE49-F238E27FC236}">
                <a16:creationId xmlns:a16="http://schemas.microsoft.com/office/drawing/2014/main" id="{E63B7C3F-04A4-43F6-881D-FA11061CBA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t="347" b="347"/>
          <a:stretch/>
        </p:blipFill>
        <p:spPr/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FF777B66-94CB-491C-AC6B-BDAC98E2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>
                <a:solidFill>
                  <a:schemeClr val="tx1"/>
                </a:solidFill>
              </a:rPr>
              <a:t>Grazie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2AF1107-8D35-4E35-93C7-D3640946F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it-IT" dirty="0">
                <a:solidFill>
                  <a:schemeClr val="tx1"/>
                </a:solidFill>
              </a:rPr>
              <a:t>Silvia Galimberti</a:t>
            </a:r>
          </a:p>
          <a:p>
            <a:pPr rtl="0"/>
            <a:r>
              <a:rPr lang="it-IT" dirty="0">
                <a:solidFill>
                  <a:schemeClr val="tx1"/>
                </a:solidFill>
                <a:hlinkClick r:id="rId5"/>
              </a:rPr>
              <a:t>sanpaoloinbianco@yahoo.com</a:t>
            </a:r>
            <a:endParaRPr lang="it-IT" dirty="0">
              <a:solidFill>
                <a:schemeClr val="tx1"/>
              </a:solidFill>
            </a:endParaRPr>
          </a:p>
          <a:p>
            <a:pPr rtl="0"/>
            <a:r>
              <a:rPr lang="it-IT" dirty="0">
                <a:solidFill>
                  <a:schemeClr val="tx1"/>
                </a:solidFill>
              </a:rPr>
              <a:t>3928328010</a:t>
            </a:r>
          </a:p>
        </p:txBody>
      </p:sp>
      <p:pic>
        <p:nvPicPr>
          <p:cNvPr id="15" name="Segnaposto immagine 14" descr="montagne sotto un cielo prossimo all’alba">
            <a:extLst>
              <a:ext uri="{FF2B5EF4-FFF2-40B4-BE49-F238E27FC236}">
                <a16:creationId xmlns:a16="http://schemas.microsoft.com/office/drawing/2014/main" id="{3D15FDC1-74B5-4FD8-BD17-0E2502C411A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6"/>
          <a:srcRect l="16" r="16"/>
          <a:stretch/>
        </p:blipFill>
        <p:spPr/>
      </p:pic>
      <p:pic>
        <p:nvPicPr>
          <p:cNvPr id="13" name="Segnaposto immagine 12" descr="Montagne sotto un cielo notturno subito prima dell'alba">
            <a:extLst>
              <a:ext uri="{FF2B5EF4-FFF2-40B4-BE49-F238E27FC236}">
                <a16:creationId xmlns:a16="http://schemas.microsoft.com/office/drawing/2014/main" id="{E02C4914-F076-4415-9C5D-A9BDB6CC61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/>
          <a:srcRect t="108" b="108"/>
          <a:stretch/>
        </p:blipFill>
        <p:spPr/>
      </p:pic>
    </p:spTree>
    <p:extLst>
      <p:ext uri="{BB962C8B-B14F-4D97-AF65-F5344CB8AC3E}">
        <p14:creationId xmlns:p14="http://schemas.microsoft.com/office/powerpoint/2010/main" val="927313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93" y="1147156"/>
            <a:ext cx="6849687" cy="5025044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it-IT" dirty="0"/>
              <a:t>San Paolo in Bianco è un’associazione sportiva dilettantistica affiliata al C.O.N.I. fondata a maggio 2017 che promuove </a:t>
            </a:r>
            <a:r>
              <a:rPr lang="it-IT" b="1" dirty="0"/>
              <a:t>SOCIALITA</a:t>
            </a:r>
            <a:r>
              <a:rPr lang="it-IT" dirty="0"/>
              <a:t>’ ed </a:t>
            </a:r>
            <a:r>
              <a:rPr lang="it-IT" b="1" dirty="0"/>
              <a:t>INCLUSIONE</a:t>
            </a:r>
            <a:r>
              <a:rPr lang="it-IT" dirty="0"/>
              <a:t> tra ragazzi, anche con </a:t>
            </a:r>
            <a:r>
              <a:rPr lang="it-IT" i="1" dirty="0"/>
              <a:t>fragilità</a:t>
            </a:r>
            <a:r>
              <a:rPr lang="it-IT" dirty="0"/>
              <a:t>, attraverso lo sport o altre esperienze di vita, cercando di creare </a:t>
            </a:r>
            <a:r>
              <a:rPr lang="it-IT" b="1" dirty="0"/>
              <a:t>rapporti</a:t>
            </a:r>
            <a:r>
              <a:rPr lang="it-IT" dirty="0"/>
              <a:t> SOLIDI e IMPORTANTI.</a:t>
            </a:r>
          </a:p>
          <a:p>
            <a:pPr rtl="0"/>
            <a:endParaRPr lang="it-IT" dirty="0"/>
          </a:p>
          <a:p>
            <a:pPr rtl="0"/>
            <a:r>
              <a:rPr lang="it-IT" dirty="0"/>
              <a:t>Ha sede nell’oratorio di San Paolo Apostolo, Piazzale San Paolo 35 a Bergamo.</a:t>
            </a:r>
          </a:p>
          <a:p>
            <a:pPr rtl="0"/>
            <a:endParaRPr lang="it-IT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/>
              <a:t>Ad oggi, l’attività istituzionale prevalente consiste nei </a:t>
            </a:r>
            <a:r>
              <a:rPr lang="it-IT" b="1" i="1" dirty="0"/>
              <a:t>servizi di consegna </a:t>
            </a:r>
            <a:r>
              <a:rPr lang="it-IT" dirty="0"/>
              <a:t>a favore di soggetti fragili, tra cui anziani e/o persone con gravi impedimenti che non potrebbero, ad esempio, uscire a fare la spesa.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/>
              <a:t>Ogni consegna è effettuata da “una </a:t>
            </a:r>
            <a:r>
              <a:rPr lang="it-IT" sz="2400" b="1" i="1" dirty="0"/>
              <a:t>giovane squadra</a:t>
            </a:r>
            <a:r>
              <a:rPr lang="it-IT" sz="2400" dirty="0"/>
              <a:t>” composta da un/a ragazzo/a </a:t>
            </a:r>
            <a:r>
              <a:rPr lang="it-IT" sz="2400" dirty="0" err="1"/>
              <a:t>neurodivergente</a:t>
            </a:r>
            <a:r>
              <a:rPr lang="it-IT" sz="2400" dirty="0"/>
              <a:t>, da un/a ragazzo/a </a:t>
            </a:r>
            <a:r>
              <a:rPr lang="it-IT" sz="2400" dirty="0" err="1"/>
              <a:t>neurotipico</a:t>
            </a:r>
            <a:r>
              <a:rPr lang="it-IT" sz="2400" dirty="0"/>
              <a:t>/a e dall’eventuale presenta di un/una educatore/</a:t>
            </a:r>
            <a:r>
              <a:rPr lang="it-IT" sz="2400" dirty="0" err="1"/>
              <a:t>trice</a:t>
            </a:r>
            <a:r>
              <a:rPr lang="it-IT" sz="2400" dirty="0"/>
              <a:t> professionale.</a:t>
            </a:r>
          </a:p>
          <a:p>
            <a:pPr rtl="0"/>
            <a:endParaRPr lang="it-IT" dirty="0"/>
          </a:p>
        </p:txBody>
      </p:sp>
      <p:pic>
        <p:nvPicPr>
          <p:cNvPr id="8" name="Segnaposto immagine 7" descr="Montagne sotto un cielo notturno subito prima dell'alba">
            <a:extLst>
              <a:ext uri="{FF2B5EF4-FFF2-40B4-BE49-F238E27FC236}">
                <a16:creationId xmlns:a16="http://schemas.microsoft.com/office/drawing/2014/main" id="{B53D1AAB-32B2-4F04-828F-AB1C758AF0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71" r="71"/>
          <a:stretch/>
        </p:blipFill>
        <p:spPr/>
      </p:pic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SAN PAOLO IN BIANCO – CHI SIAMO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10668000" cy="2340864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6000" b="1" dirty="0"/>
              <a:t>Progetto </a:t>
            </a:r>
            <a:br>
              <a:rPr lang="it-IT" sz="6000" b="1" dirty="0"/>
            </a:br>
            <a:r>
              <a:rPr lang="it-IT" sz="6000" b="1" i="1" dirty="0"/>
              <a:t>La Biblioteca a Casa tua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t-IT" sz="2000" dirty="0">
                <a:solidFill>
                  <a:schemeClr val="tx1"/>
                </a:solidFill>
              </a:rPr>
              <a:t>IN COLLABORAZIONE CON COMUNE DI BERGAMO E SISTEMA BIBLIOTECARIO URBANO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12D07C-406A-994E-6FE4-6AFACD9A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130" y="4944846"/>
            <a:ext cx="4124512" cy="18507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66D6CE8-595E-5BB6-B611-2B1527279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132" y="127900"/>
            <a:ext cx="2877561" cy="13351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E4F530-B686-61BC-16E9-298AF7798D15}"/>
              </a:ext>
            </a:extLst>
          </p:cNvPr>
          <p:cNvSpPr txBox="1"/>
          <p:nvPr/>
        </p:nvSpPr>
        <p:spPr>
          <a:xfrm>
            <a:off x="7141028" y="202755"/>
            <a:ext cx="239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 IL PATROCINIO DI: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30ABE88-95F6-5FB5-7F9F-8F4D9FD23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211" y="5230375"/>
            <a:ext cx="1510431" cy="1565213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9151A2CB-D020-63E2-3025-02B3D6DBD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20" y="5394960"/>
            <a:ext cx="3679457" cy="140424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48D5C15-9F1C-F261-D5F6-E42C54EEBC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476" t="22325" r="29330" b="21551"/>
          <a:stretch/>
        </p:blipFill>
        <p:spPr>
          <a:xfrm>
            <a:off x="95693" y="42532"/>
            <a:ext cx="1921614" cy="185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04" y="133901"/>
            <a:ext cx="11858294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it-IT" sz="2600" b="1" dirty="0"/>
              <a:t>Consegna settimanale </a:t>
            </a:r>
            <a:r>
              <a:rPr lang="it-IT" sz="2600" b="0" dirty="0"/>
              <a:t>per il </a:t>
            </a:r>
            <a:r>
              <a:rPr lang="it-IT" sz="2600" dirty="0"/>
              <a:t>Sistema Bibliotecario Urbano </a:t>
            </a:r>
            <a:r>
              <a:rPr lang="it-IT" sz="2600" b="0" dirty="0"/>
              <a:t>nella città di Bergamo agli Spazi di Quartiere e ai Privati impossibilitati ad uscire di casa. Attivo da maggio 2021.</a:t>
            </a:r>
          </a:p>
        </p:txBody>
      </p:sp>
      <p:pic>
        <p:nvPicPr>
          <p:cNvPr id="14" name="Segnaposto immagine 13">
            <a:extLst>
              <a:ext uri="{FF2B5EF4-FFF2-40B4-BE49-F238E27FC236}">
                <a16:creationId xmlns:a16="http://schemas.microsoft.com/office/drawing/2014/main" id="{597F6A06-0641-339C-39A5-DC66812E2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173" b="7011"/>
          <a:stretch/>
        </p:blipFill>
        <p:spPr>
          <a:xfrm>
            <a:off x="132004" y="1566040"/>
            <a:ext cx="11858294" cy="4790309"/>
          </a:xfrm>
          <a:noFill/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smtClean="0"/>
              <a:pPr rtl="0">
                <a:spcAft>
                  <a:spcPts val="600"/>
                </a:spcAft>
              </a:pPr>
              <a:t>5</a:t>
            </a:fld>
            <a:endParaRPr lang="it-IT"/>
          </a:p>
        </p:txBody>
      </p:sp>
      <p:sp>
        <p:nvSpPr>
          <p:cNvPr id="21" name="Date Placeholder 4" hidden="1">
            <a:extLst>
              <a:ext uri="{FF2B5EF4-FFF2-40B4-BE49-F238E27FC236}">
                <a16:creationId xmlns:a16="http://schemas.microsoft.com/office/drawing/2014/main" id="{9B7830C2-F0EB-CA23-BA3B-B072B05965B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it-IT" noProof="0"/>
              <a:t>03/09/20XX</a:t>
            </a:r>
          </a:p>
        </p:txBody>
      </p:sp>
    </p:spTree>
    <p:extLst>
      <p:ext uri="{BB962C8B-B14F-4D97-AF65-F5344CB8AC3E}">
        <p14:creationId xmlns:p14="http://schemas.microsoft.com/office/powerpoint/2010/main" val="356147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smtClean="0"/>
              <a:pPr rtl="0">
                <a:spcAft>
                  <a:spcPts val="600"/>
                </a:spcAft>
              </a:pPr>
              <a:t>6</a:t>
            </a:fld>
            <a:endParaRPr lang="it-IT"/>
          </a:p>
        </p:txBody>
      </p:sp>
      <p:sp>
        <p:nvSpPr>
          <p:cNvPr id="21" name="Date Placeholder 4" hidden="1">
            <a:extLst>
              <a:ext uri="{FF2B5EF4-FFF2-40B4-BE49-F238E27FC236}">
                <a16:creationId xmlns:a16="http://schemas.microsoft.com/office/drawing/2014/main" id="{9B7830C2-F0EB-CA23-BA3B-B072B05965B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it-IT" noProof="0"/>
              <a:t>03/09/20XX</a:t>
            </a:r>
          </a:p>
        </p:txBody>
      </p:sp>
      <p:pic>
        <p:nvPicPr>
          <p:cNvPr id="8" name="Segnaposto contenuto 7" descr="Immagine che contiene persona, inpiedi&#10;&#10;Descrizione generata automaticamente">
            <a:extLst>
              <a:ext uri="{FF2B5EF4-FFF2-40B4-BE49-F238E27FC236}">
                <a16:creationId xmlns:a16="http://schemas.microsoft.com/office/drawing/2014/main" id="{BB499D39-D431-7EFA-7A80-CBC099415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12429" y="0"/>
            <a:ext cx="5060118" cy="3795089"/>
          </a:xfrm>
        </p:spPr>
      </p:pic>
      <p:pic>
        <p:nvPicPr>
          <p:cNvPr id="11" name="Immagine 10" descr="Immagine che contiene testo, interni, persona, pavimento&#10;&#10;Descrizione generata automaticamente">
            <a:extLst>
              <a:ext uri="{FF2B5EF4-FFF2-40B4-BE49-F238E27FC236}">
                <a16:creationId xmlns:a16="http://schemas.microsoft.com/office/drawing/2014/main" id="{FE7643C0-8FAA-8E05-533A-2E92EDDE3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09" r="18105"/>
          <a:stretch/>
        </p:blipFill>
        <p:spPr>
          <a:xfrm>
            <a:off x="0" y="0"/>
            <a:ext cx="5399314" cy="5620073"/>
          </a:xfrm>
          <a:prstGeom prst="rect">
            <a:avLst/>
          </a:prstGeom>
        </p:spPr>
      </p:pic>
      <p:pic>
        <p:nvPicPr>
          <p:cNvPr id="13" name="Immagine 12" descr="Immagine che contiene terra, persona, esterni, inpiedi&#10;&#10;Descrizione generata automaticamente">
            <a:extLst>
              <a:ext uri="{FF2B5EF4-FFF2-40B4-BE49-F238E27FC236}">
                <a16:creationId xmlns:a16="http://schemas.microsoft.com/office/drawing/2014/main" id="{1A99F99E-569C-1915-E60C-22B3CAD68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968" y="2377886"/>
            <a:ext cx="4480114" cy="4480114"/>
          </a:xfrm>
          <a:prstGeom prst="rect">
            <a:avLst/>
          </a:prstGeom>
        </p:spPr>
      </p:pic>
      <p:pic>
        <p:nvPicPr>
          <p:cNvPr id="16" name="Immagine 15" descr="Immagine che contiene persona, inpiedi, gruppo, persone&#10;&#10;Descrizione generata automaticamente">
            <a:extLst>
              <a:ext uri="{FF2B5EF4-FFF2-40B4-BE49-F238E27FC236}">
                <a16:creationId xmlns:a16="http://schemas.microsoft.com/office/drawing/2014/main" id="{D3AD79E6-6CC2-CB56-E56F-6F843A6A7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29" y="3052348"/>
            <a:ext cx="4954285" cy="371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44" y="-107315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it-IT" sz="5400" dirty="0"/>
              <a:t>Anno 2021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4FC290B8-BF94-4636-BFAB-9FD67F4A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D8DA9DAA-006C-4F4B-980E-E3DF019B24E2}" type="slidenum">
              <a:rPr lang="it-IT" b="1" cap="all" spc="100" smtClean="0">
                <a:solidFill>
                  <a:schemeClr val="accent2"/>
                </a:solidFill>
              </a:rPr>
              <a:t>7</a:t>
            </a:fld>
            <a:endParaRPr lang="it-IT" b="1" cap="all" spc="100" dirty="0">
              <a:solidFill>
                <a:schemeClr val="accent2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D24E48F-0455-3CD4-C50B-465803F42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869" y="51939"/>
            <a:ext cx="7283787" cy="32721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985AF17-938A-7B84-8158-3BEBDE9F7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48" y="3450334"/>
            <a:ext cx="7485451" cy="32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1444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kern="1200">
                <a:latin typeface="+mj-lt"/>
                <a:ea typeface="+mj-ea"/>
                <a:cs typeface="+mj-cs"/>
              </a:rPr>
              <a:t>Anno 2022 e 2022vs 2021</a:t>
            </a:r>
            <a:endParaRPr lang="it-IT" sz="15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Segnaposto numero diapositiva 5" hidden="1">
            <a:extLst>
              <a:ext uri="{FF2B5EF4-FFF2-40B4-BE49-F238E27FC236}">
                <a16:creationId xmlns:a16="http://schemas.microsoft.com/office/drawing/2014/main" id="{4ECDE54D-4BD2-4764-A36A-8487DB61E7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b="1" cap="all" spc="100" smtClean="0">
                <a:solidFill>
                  <a:schemeClr val="accent2"/>
                </a:solidFill>
              </a:rPr>
              <a:pPr rtl="0">
                <a:spcAft>
                  <a:spcPts val="600"/>
                </a:spcAft>
              </a:pPr>
              <a:t>8</a:t>
            </a:fld>
            <a:endParaRPr lang="it-IT" b="1" cap="all" spc="100">
              <a:solidFill>
                <a:schemeClr val="accent2"/>
              </a:solidFill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28697CC6-73DC-4307-8FA7-AD6009BA24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3129631"/>
              </p:ext>
            </p:extLst>
          </p:nvPr>
        </p:nvGraphicFramePr>
        <p:xfrm>
          <a:off x="467360" y="1244600"/>
          <a:ext cx="5760720" cy="407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BE4CFFDE-06A9-491C-B4E7-0EFA038B8D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5241517"/>
              </p:ext>
            </p:extLst>
          </p:nvPr>
        </p:nvGraphicFramePr>
        <p:xfrm>
          <a:off x="6521311" y="1376914"/>
          <a:ext cx="5312726" cy="394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7827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kern="1200" dirty="0">
                <a:latin typeface="+mj-lt"/>
                <a:ea typeface="+mj-ea"/>
                <a:cs typeface="+mj-cs"/>
              </a:rPr>
              <a:t>Anno 2023 e 2023 vs 2022 VS 2021</a:t>
            </a:r>
            <a:endParaRPr lang="it-IT" sz="15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Segnaposto numero diapositiva 5" hidden="1">
            <a:extLst>
              <a:ext uri="{FF2B5EF4-FFF2-40B4-BE49-F238E27FC236}">
                <a16:creationId xmlns:a16="http://schemas.microsoft.com/office/drawing/2014/main" id="{4ECDE54D-4BD2-4764-A36A-8487DB61E7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b="1" cap="all" spc="100" smtClean="0">
                <a:solidFill>
                  <a:schemeClr val="accent2"/>
                </a:solidFill>
              </a:rPr>
              <a:pPr rtl="0">
                <a:spcAft>
                  <a:spcPts val="600"/>
                </a:spcAft>
              </a:pPr>
              <a:t>9</a:t>
            </a:fld>
            <a:endParaRPr lang="it-IT" b="1" cap="all" spc="100">
              <a:solidFill>
                <a:schemeClr val="accent2"/>
              </a:solidFill>
            </a:endParaRP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C90A2762-CF14-4FD8-B58D-D50228C098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5518066"/>
              </p:ext>
            </p:extLst>
          </p:nvPr>
        </p:nvGraphicFramePr>
        <p:xfrm>
          <a:off x="0" y="1503680"/>
          <a:ext cx="5648960" cy="3901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79D06FF1-D1DB-46B7-9B50-1966E81E96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5765366"/>
              </p:ext>
            </p:extLst>
          </p:nvPr>
        </p:nvGraphicFramePr>
        <p:xfrm>
          <a:off x="5760720" y="1661160"/>
          <a:ext cx="643128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847183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649</Words>
  <Application>Microsoft Office PowerPoint</Application>
  <PresentationFormat>Widescreen</PresentationFormat>
  <Paragraphs>125</Paragraphs>
  <Slides>23</Slides>
  <Notes>23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di Office</vt:lpstr>
      <vt:lpstr>SAN PAOLO IN BIANCO in BergamoAiuta</vt:lpstr>
      <vt:lpstr>Agenda</vt:lpstr>
      <vt:lpstr>Presentazione standard di PowerPoint</vt:lpstr>
      <vt:lpstr>Progetto  La Biblioteca a Casa tua</vt:lpstr>
      <vt:lpstr>Consegna settimanale per il Sistema Bibliotecario Urbano nella città di Bergamo agli Spazi di Quartiere e ai Privati impossibilitati ad uscire di casa. Attivo da maggio 2021.</vt:lpstr>
      <vt:lpstr>Presentazione standard di PowerPoint</vt:lpstr>
      <vt:lpstr>Anno 2021</vt:lpstr>
      <vt:lpstr>Anno 2022 e 2022vs 2021</vt:lpstr>
      <vt:lpstr>Anno 2023 e 2023 vs 2022 VS 2021</vt:lpstr>
      <vt:lpstr>Progetto  DUE MANI IN PIU’</vt:lpstr>
      <vt:lpstr>Consegna ed eventuale pagamento settimanale  per il negozio di Coop Lombardia, Via Broseta a Bergamo,  nella città, ai Privati fragili impossibilitati ad uscire di casa.   Attivo da aprile 2022.   https://youtu.be/jyTqlgF22E4 </vt:lpstr>
      <vt:lpstr> </vt:lpstr>
      <vt:lpstr>Anno 2022 e 2023</vt:lpstr>
      <vt:lpstr>Progetto  auguri dalla parrocchia</vt:lpstr>
      <vt:lpstr>Consegna per  La Parrocchia di San Paolo Apostolo, Piazzale San Paolo a Bergamo,  gli auguri di Compleanno per le persone residenti nel quartiere  over 80.   Attivo da maggio 2021.</vt:lpstr>
      <vt:lpstr>Presentazione standard di PowerPoint</vt:lpstr>
      <vt:lpstr>Progetto  COLLABORAZIONI CON COMMERCIANTI</vt:lpstr>
      <vt:lpstr>Volantinaggio, o altri tipi di servizi da concordare, per i commercianti che diventano partner di  San Paolo in Bianco  </vt:lpstr>
      <vt:lpstr>ALCUNI NOSTRI COLLABORATORI:</vt:lpstr>
      <vt:lpstr>Collaborazione con cooperativa serena:</vt:lpstr>
      <vt:lpstr>NOSTRI PARTNER: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 galimberti</dc:creator>
  <cp:lastModifiedBy>Silvia Galimberti</cp:lastModifiedBy>
  <cp:revision>902</cp:revision>
  <dcterms:created xsi:type="dcterms:W3CDTF">2022-09-12T11:30:26Z</dcterms:created>
  <dcterms:modified xsi:type="dcterms:W3CDTF">2023-09-28T11:56:11Z</dcterms:modified>
</cp:coreProperties>
</file>