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301" r:id="rId2"/>
    <p:sldId id="302" r:id="rId3"/>
    <p:sldId id="303" r:id="rId4"/>
    <p:sldId id="304" r:id="rId5"/>
    <p:sldId id="305" r:id="rId6"/>
    <p:sldId id="306" r:id="rId7"/>
    <p:sldId id="32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314" r:id="rId20"/>
    <p:sldId id="311" r:id="rId21"/>
    <p:sldId id="312" r:id="rId22"/>
    <p:sldId id="313" r:id="rId23"/>
    <p:sldId id="315" r:id="rId24"/>
    <p:sldId id="310" r:id="rId25"/>
    <p:sldId id="318" r:id="rId26"/>
    <p:sldId id="316" r:id="rId27"/>
    <p:sldId id="319" r:id="rId28"/>
    <p:sldId id="317" r:id="rId29"/>
    <p:sldId id="309" r:id="rId30"/>
    <p:sldId id="308" r:id="rId31"/>
  </p:sldIdLst>
  <p:sldSz cx="12192000" cy="6858000"/>
  <p:notesSz cx="6858000" cy="9144000"/>
  <p:embeddedFontLst>
    <p:embeddedFont>
      <p:font typeface="Black Han Sans" panose="020B0604020202020204" charset="-127"/>
      <p:regular r:id="rId33"/>
    </p:embeddedFont>
    <p:embeddedFont>
      <p:font typeface="Alumni Sans" panose="020B0604020202020204" charset="0"/>
      <p:regular r:id="rId34"/>
      <p:bold r:id="rId35"/>
      <p:italic r:id="rId36"/>
      <p:boldItalic r:id="rId37"/>
    </p:embeddedFon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Borel" panose="020B0604020202020204" charset="-94"/>
      <p:regular r:id="rId42"/>
    </p:embeddedFont>
    <p:embeddedFont>
      <p:font typeface="Lugrasimo" panose="020B0604020202020204" charset="0"/>
      <p:regular r:id="rId43"/>
    </p:embeddedFont>
    <p:embeddedFont>
      <p:font typeface="Mogra" panose="020B0604020202020204" charset="0"/>
      <p:regular r:id="rId44"/>
    </p:embeddedFont>
    <p:embeddedFont>
      <p:font typeface="Niconne" panose="020B0604020202020204" charset="0"/>
      <p:regular r:id="rId45"/>
    </p:embeddedFont>
    <p:embeddedFont>
      <p:font typeface="Play" panose="020B060402020202020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4" roundtripDataSignature="AMtx7mjFZN5nZQg91IfUm+L9A4i/79rc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938"/>
    <a:srgbClr val="F9C54E"/>
    <a:srgbClr val="3CB28D"/>
    <a:srgbClr val="E93E8F"/>
    <a:srgbClr val="C6D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299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7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5c394bab6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45c394bab6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5c394bab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45c394bab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5c394bab6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45c394bab6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5c394bab6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345c394bab6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5c394bab6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45c394bab6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52AAB812-FCE1-D808-2DA3-8F0DECFFC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57170829-2C6C-F912-28E7-43DAD1D0E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5FAEFFDF-1FB0-366F-8DD5-4CF74E6A6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13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47481DCD-524D-D6C8-1923-AB1BB89CE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88379E7B-D81C-178C-4A08-5BAACB64E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A83E0743-A620-0E83-0A44-675628D1AF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580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BEA6D81A-7BB6-D804-A526-784165DF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6BA95F3E-4DC6-62D4-B3CC-ACD6493BC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6FD0378C-2437-E475-FEC8-AD01794F8E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00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B100B956-741D-A6E2-183E-DC392DABD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BF4327C3-7837-A493-072F-B98C0A6C93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A8C2CE65-447B-5130-98B3-3DC70CF0CA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196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BA572F40-1A62-EAD4-B79B-9B990995E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D23F0150-8D45-E1D2-D164-1E1F381421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68193A19-7B74-98A1-0B01-F58CA6C85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193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F436B3D9-7C07-F72E-7580-C5A08548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D3282D51-1F6B-77BF-8B3D-0F0033C8C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46910DFF-8186-E8A7-05A8-A086E59C94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744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FD90E6DC-75DE-862F-80C6-AA13D6F8C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69D9E8D4-1B7C-5424-ADFB-E32FDF05BB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56493A6E-64A4-DC63-744B-6653FA59F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867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B8EFF40F-8D2D-40B8-9D0B-EEEB6484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99D29F39-F607-FF44-45A5-9331CD142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B0447932-3255-30F7-B8D4-87B4FC118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90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ACA3F218-16ED-175A-2FBF-EC439092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DBC12660-1E4A-6128-CB29-E852017DDC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5D77AAE0-4AAA-BC38-73AC-3ACE2F2A4A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756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>
          <a:extLst>
            <a:ext uri="{FF2B5EF4-FFF2-40B4-BE49-F238E27FC236}">
              <a16:creationId xmlns:a16="http://schemas.microsoft.com/office/drawing/2014/main" id="{502DFCCD-BE7D-D41D-B7E3-229F14486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7:notes">
            <a:extLst>
              <a:ext uri="{FF2B5EF4-FFF2-40B4-BE49-F238E27FC236}">
                <a16:creationId xmlns:a16="http://schemas.microsoft.com/office/drawing/2014/main" id="{0634693A-ABF6-6393-EEFC-4805C53339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7:notes">
            <a:extLst>
              <a:ext uri="{FF2B5EF4-FFF2-40B4-BE49-F238E27FC236}">
                <a16:creationId xmlns:a16="http://schemas.microsoft.com/office/drawing/2014/main" id="{EAE50F8C-84A0-42A8-F830-9373EAA95A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642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45c394bab6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45c394bab6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>
          <a:extLst>
            <a:ext uri="{FF2B5EF4-FFF2-40B4-BE49-F238E27FC236}">
              <a16:creationId xmlns:a16="http://schemas.microsoft.com/office/drawing/2014/main" id="{926F98BF-7587-4DB0-DF49-57C645F84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6:notes">
            <a:extLst>
              <a:ext uri="{FF2B5EF4-FFF2-40B4-BE49-F238E27FC236}">
                <a16:creationId xmlns:a16="http://schemas.microsoft.com/office/drawing/2014/main" id="{8BF5AAC9-F86F-9E71-3867-12C824B9C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6:notes">
            <a:extLst>
              <a:ext uri="{FF2B5EF4-FFF2-40B4-BE49-F238E27FC236}">
                <a16:creationId xmlns:a16="http://schemas.microsoft.com/office/drawing/2014/main" id="{8C15D5E4-1191-C0B1-B53C-FBC27AC54A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60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41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5" name="Google Shape;795;p41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1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13215" y="-3855018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41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1"/>
          <p:cNvSpPr/>
          <p:nvPr/>
        </p:nvSpPr>
        <p:spPr>
          <a:xfrm rot="-123832">
            <a:off x="830569" y="593235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1"/>
          <p:cNvSpPr/>
          <p:nvPr/>
        </p:nvSpPr>
        <p:spPr>
          <a:xfrm rot="-92052">
            <a:off x="4355320" y="1112719"/>
            <a:ext cx="5557692" cy="1062682"/>
          </a:xfrm>
          <a:prstGeom prst="rect">
            <a:avLst/>
          </a:prstGeom>
          <a:solidFill>
            <a:srgbClr val="3CB28D"/>
          </a:solidFill>
          <a:ln>
            <a:noFill/>
          </a:ln>
        </p:spPr>
        <p:txBody>
          <a:bodyPr spcFirstLastPara="1" wrap="square" lIns="54725" tIns="54725" rIns="54725" bIns="54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38">
              <a:solidFill>
                <a:srgbClr val="3CB28D"/>
              </a:solidFill>
            </a:endParaRPr>
          </a:p>
        </p:txBody>
      </p:sp>
      <p:sp>
        <p:nvSpPr>
          <p:cNvPr id="800" name="Google Shape;800;p41"/>
          <p:cNvSpPr/>
          <p:nvPr/>
        </p:nvSpPr>
        <p:spPr>
          <a:xfrm rot="-193737">
            <a:off x="1764633" y="2512755"/>
            <a:ext cx="6540484" cy="1100653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71775" tIns="71775" rIns="71775" bIns="71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9"/>
          </a:p>
        </p:txBody>
      </p:sp>
      <p:sp>
        <p:nvSpPr>
          <p:cNvPr id="801" name="Google Shape;801;p41"/>
          <p:cNvSpPr txBox="1"/>
          <p:nvPr/>
        </p:nvSpPr>
        <p:spPr>
          <a:xfrm rot="-265574">
            <a:off x="-518782" y="941749"/>
            <a:ext cx="8309618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Presen</a:t>
            </a:r>
            <a:r>
              <a:rPr lang="it-IT" sz="3600" i="1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t</a:t>
            </a:r>
            <a:r>
              <a:rPr lang="it-IT" sz="3600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azione</a:t>
            </a:r>
            <a:endParaRPr sz="3600" dirty="0">
              <a:solidFill>
                <a:srgbClr val="F8A938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802" name="Google Shape;802;p41"/>
          <p:cNvSpPr txBox="1"/>
          <p:nvPr/>
        </p:nvSpPr>
        <p:spPr>
          <a:xfrm rot="-61487">
            <a:off x="4636059" y="866843"/>
            <a:ext cx="5585693" cy="142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75" tIns="95275" rIns="95275" bIns="95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2" dirty="0">
                <a:solidFill>
                  <a:schemeClr val="lt1"/>
                </a:solidFill>
                <a:latin typeface="Niconne"/>
                <a:ea typeface="Niconne"/>
                <a:cs typeface="Niconne"/>
                <a:sym typeface="Niconne"/>
              </a:rPr>
              <a:t>del</a:t>
            </a:r>
            <a:r>
              <a:rPr lang="it-IT" sz="8025" b="1" dirty="0">
                <a:solidFill>
                  <a:schemeClr val="lt1"/>
                </a:solidFill>
                <a:latin typeface="Alumni Sans"/>
                <a:ea typeface="Alumni Sans"/>
                <a:cs typeface="Alumni Sans"/>
                <a:sym typeface="Alumni Sans"/>
              </a:rPr>
              <a:t> CRE </a:t>
            </a:r>
            <a:r>
              <a:rPr lang="it-IT" sz="5987" b="1" dirty="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2025</a:t>
            </a:r>
            <a:endParaRPr sz="5987" dirty="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03" name="Google Shape;803;p41"/>
          <p:cNvSpPr txBox="1"/>
          <p:nvPr/>
        </p:nvSpPr>
        <p:spPr>
          <a:xfrm rot="-287876">
            <a:off x="1866590" y="2092312"/>
            <a:ext cx="6326970" cy="17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4950" tIns="62450" rIns="124950" bIns="62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559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alle</a:t>
            </a:r>
            <a:r>
              <a:rPr lang="it-IT" sz="10523" b="1">
                <a:solidFill>
                  <a:srgbClr val="E33D8B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lang="it-IT" sz="7851" b="1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FAMIGLIE</a:t>
            </a:r>
            <a:r>
              <a:rPr lang="it-IT" sz="10523" b="1">
                <a:solidFill>
                  <a:srgbClr val="E33D8B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sz="4919">
              <a:solidFill>
                <a:srgbClr val="E33D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41"/>
          <p:cNvSpPr/>
          <p:nvPr/>
        </p:nvSpPr>
        <p:spPr>
          <a:xfrm rot="-193804">
            <a:off x="4527557" y="3442228"/>
            <a:ext cx="5750235" cy="1228656"/>
          </a:xfrm>
          <a:prstGeom prst="rect">
            <a:avLst/>
          </a:prstGeom>
          <a:solidFill>
            <a:srgbClr val="F8A938"/>
          </a:solidFill>
          <a:ln>
            <a:noFill/>
          </a:ln>
        </p:spPr>
        <p:txBody>
          <a:bodyPr spcFirstLastPara="1" wrap="square" lIns="71775" tIns="71775" rIns="71775" bIns="71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9"/>
          </a:p>
        </p:txBody>
      </p:sp>
      <p:sp>
        <p:nvSpPr>
          <p:cNvPr id="805" name="Google Shape;805;p41"/>
          <p:cNvSpPr txBox="1"/>
          <p:nvPr/>
        </p:nvSpPr>
        <p:spPr>
          <a:xfrm rot="-206763">
            <a:off x="4665301" y="3390421"/>
            <a:ext cx="5225549" cy="146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333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BAMBINI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6" name="Google Shape;806;p41"/>
          <p:cNvSpPr txBox="1"/>
          <p:nvPr/>
        </p:nvSpPr>
        <p:spPr>
          <a:xfrm rot="-287712">
            <a:off x="3981689" y="3484681"/>
            <a:ext cx="3890216" cy="114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00" tIns="66300" rIns="132600" bIns="663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559" dirty="0">
                <a:solidFill>
                  <a:schemeClr val="dk1"/>
                </a:solidFill>
                <a:latin typeface="Niconne"/>
                <a:ea typeface="Niconne"/>
                <a:cs typeface="Niconne"/>
                <a:sym typeface="Niconne"/>
              </a:rPr>
              <a:t>di</a:t>
            </a:r>
            <a:endParaRPr sz="522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1"/>
          <p:cNvSpPr/>
          <p:nvPr/>
        </p:nvSpPr>
        <p:spPr>
          <a:xfrm rot="-193860">
            <a:off x="1224325" y="4637600"/>
            <a:ext cx="10379399" cy="1228656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71775" tIns="71775" rIns="71775" bIns="717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99"/>
          </a:p>
        </p:txBody>
      </p:sp>
      <p:sp>
        <p:nvSpPr>
          <p:cNvPr id="808" name="Google Shape;808;p41"/>
          <p:cNvSpPr txBox="1"/>
          <p:nvPr/>
        </p:nvSpPr>
        <p:spPr>
          <a:xfrm rot="-287712">
            <a:off x="916189" y="4768281"/>
            <a:ext cx="3890216" cy="114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00" tIns="66300" rIns="132600" bIns="663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559">
                <a:solidFill>
                  <a:schemeClr val="dk1"/>
                </a:solidFill>
                <a:latin typeface="Niconne"/>
                <a:ea typeface="Niconne"/>
                <a:cs typeface="Niconne"/>
                <a:sym typeface="Niconne"/>
              </a:rPr>
              <a:t>e</a:t>
            </a:r>
            <a:endParaRPr sz="522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41"/>
          <p:cNvSpPr txBox="1"/>
          <p:nvPr/>
        </p:nvSpPr>
        <p:spPr>
          <a:xfrm rot="-206712">
            <a:off x="1414339" y="4518172"/>
            <a:ext cx="9999372" cy="1467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333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PREADOLESCENTI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6F96B5F2-E37D-994F-DAAF-D1A2BDADC804}"/>
              </a:ext>
            </a:extLst>
          </p:cNvPr>
          <p:cNvSpPr txBox="1"/>
          <p:nvPr/>
        </p:nvSpPr>
        <p:spPr>
          <a:xfrm>
            <a:off x="516852" y="-59020"/>
            <a:ext cx="11158296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-IT" sz="5000" b="1" dirty="0">
                <a:solidFill>
                  <a:schemeClr val="dk1"/>
                </a:solidFill>
                <a:latin typeface="Alumni Sans" panose="020B0604020202020204" charset="0"/>
                <a:ea typeface="Lora"/>
                <a:cs typeface="Lora"/>
                <a:sym typeface="Lora"/>
              </a:rPr>
              <a:t>PARROCCHIA E ORATORIO SAN PAOLO ESTATE 2025</a:t>
            </a:r>
            <a:endParaRPr sz="5000" dirty="0">
              <a:solidFill>
                <a:schemeClr val="dk1"/>
              </a:solidFill>
              <a:latin typeface="Alumni Sans" panose="020B0604020202020204" charset="0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4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-2369951" y="-2521349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title="Materiale per Diocesi SFUMATURA VERDE SCURO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E33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718625" y="889201"/>
            <a:ext cx="10754700" cy="5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il tema sarà strutturato in </a:t>
            </a:r>
            <a:endParaRPr sz="3000" dirty="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b="1" dirty="0">
                <a:solidFill>
                  <a:srgbClr val="E33D8B"/>
                </a:solidFill>
                <a:latin typeface="Lugrasimo"/>
                <a:ea typeface="Lugrasimo"/>
                <a:cs typeface="Lugrasimo"/>
                <a:sym typeface="Lugrasimo"/>
              </a:rPr>
              <a:t>6</a:t>
            </a:r>
            <a:r>
              <a:rPr lang="it-IT" sz="72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DIMENSIONI</a:t>
            </a:r>
            <a:r>
              <a:rPr lang="it-IT" sz="44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endParaRPr sz="4400" b="1" dirty="0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FONDAMENTALI</a:t>
            </a:r>
            <a:endParaRPr sz="7200" b="1" dirty="0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spiegate nella forma del </a:t>
            </a:r>
            <a:endParaRPr sz="3000" dirty="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b="1" dirty="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PERCHÈ</a:t>
            </a:r>
            <a:endParaRPr dirty="0"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dirty="0">
                <a:solidFill>
                  <a:srgbClr val="E33D8B"/>
                </a:solidFill>
                <a:latin typeface="Lugrasimo"/>
                <a:ea typeface="Lugrasimo"/>
                <a:cs typeface="Lugrasimo"/>
                <a:sym typeface="Lugrasimo"/>
              </a:rPr>
              <a:t>e in Compagnia di Pietro</a:t>
            </a:r>
            <a:endParaRPr sz="4800" dirty="0">
              <a:solidFill>
                <a:srgbClr val="E33D8B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-2369951" y="-2521349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title="Materiale per Diocesi SFUMATURA VERDE SCURO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1927258" y="-568081"/>
            <a:ext cx="9068700" cy="7802400"/>
          </a:xfrm>
          <a:prstGeom prst="trapezoid">
            <a:avLst>
              <a:gd name="adj" fmla="val 13559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 rot="-136736">
            <a:off x="2195234" y="-406773"/>
            <a:ext cx="8532749" cy="7889895"/>
          </a:xfrm>
          <a:prstGeom prst="trapezoid">
            <a:avLst>
              <a:gd name="adj" fmla="val 14359"/>
            </a:avLst>
          </a:prstGeom>
          <a:noFill/>
          <a:ln w="38100" cap="flat" cmpd="sng">
            <a:solidFill>
              <a:srgbClr val="E33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2344840" y="908665"/>
            <a:ext cx="8651100" cy="5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RIPOSO</a:t>
            </a:r>
            <a:endParaRPr sz="9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MEMORIA</a:t>
            </a:r>
            <a:endParaRPr sz="4900" b="1" i="0" u="none" strike="noStrike" cap="none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MISERICORDIA</a:t>
            </a:r>
            <a:endParaRPr sz="9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RADUNO</a:t>
            </a:r>
            <a:endParaRPr sz="9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RITO</a:t>
            </a:r>
            <a:endParaRPr sz="9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4500" dirty="0">
                <a:solidFill>
                  <a:schemeClr val="dk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4900" b="1" i="0" u="none" strike="noStrike" cap="none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FESTA</a:t>
            </a:r>
            <a:endParaRPr sz="4900" i="0" u="none" strike="noStrike" cap="none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44" name="Google Shape;144;p5" title="Materiale per Diocesi VERDE CHIARO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175" y="1964825"/>
            <a:ext cx="1725850" cy="17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title="Materiale per Diocesi VERDE CHIARO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71818">
            <a:off x="9048515" y="5545690"/>
            <a:ext cx="1401471" cy="1401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 rot="-279287">
            <a:off x="4275575" y="941909"/>
            <a:ext cx="694992" cy="596259"/>
          </a:xfrm>
          <a:prstGeom prst="trapezoid">
            <a:avLst>
              <a:gd name="adj" fmla="val 12044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7" name="Google Shape;147;p5"/>
          <p:cNvSpPr/>
          <p:nvPr/>
        </p:nvSpPr>
        <p:spPr>
          <a:xfrm rot="324028">
            <a:off x="3938938" y="1838049"/>
            <a:ext cx="694884" cy="596345"/>
          </a:xfrm>
          <a:prstGeom prst="trapezoid">
            <a:avLst>
              <a:gd name="adj" fmla="val 0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2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8" name="Google Shape;148;p5"/>
          <p:cNvSpPr/>
          <p:nvPr/>
        </p:nvSpPr>
        <p:spPr>
          <a:xfrm rot="690237">
            <a:off x="3191052" y="2692006"/>
            <a:ext cx="694961" cy="596353"/>
          </a:xfrm>
          <a:prstGeom prst="trapezoid">
            <a:avLst>
              <a:gd name="adj" fmla="val 11908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3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49" name="Google Shape;149;p5"/>
          <p:cNvSpPr/>
          <p:nvPr/>
        </p:nvSpPr>
        <p:spPr>
          <a:xfrm rot="608733">
            <a:off x="4210017" y="3595134"/>
            <a:ext cx="694865" cy="596173"/>
          </a:xfrm>
          <a:prstGeom prst="trapezoid">
            <a:avLst>
              <a:gd name="adj" fmla="val 14134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4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50" name="Google Shape;150;p5"/>
          <p:cNvSpPr/>
          <p:nvPr/>
        </p:nvSpPr>
        <p:spPr>
          <a:xfrm rot="-682670">
            <a:off x="4809708" y="4557364"/>
            <a:ext cx="694958" cy="596409"/>
          </a:xfrm>
          <a:prstGeom prst="trapezoid">
            <a:avLst>
              <a:gd name="adj" fmla="val 0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5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51" name="Google Shape;151;p5"/>
          <p:cNvSpPr/>
          <p:nvPr/>
        </p:nvSpPr>
        <p:spPr>
          <a:xfrm rot="-473328">
            <a:off x="4527725" y="5365559"/>
            <a:ext cx="695078" cy="596351"/>
          </a:xfrm>
          <a:prstGeom prst="trapezoid">
            <a:avLst>
              <a:gd name="adj" fmla="val 0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6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6"/>
          <p:cNvGrpSpPr/>
          <p:nvPr/>
        </p:nvGrpSpPr>
        <p:grpSpPr>
          <a:xfrm>
            <a:off x="1281779" y="3868691"/>
            <a:ext cx="8988000" cy="5798400"/>
            <a:chOff x="1281779" y="3868691"/>
            <a:chExt cx="8988000" cy="5798400"/>
          </a:xfrm>
        </p:grpSpPr>
        <p:sp>
          <p:nvSpPr>
            <p:cNvPr id="157" name="Google Shape;157;p6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E33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E33D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7990051" y="1670459"/>
            <a:ext cx="9679200" cy="7223100"/>
            <a:chOff x="7990051" y="1670459"/>
            <a:chExt cx="9679200" cy="7223100"/>
          </a:xfrm>
        </p:grpSpPr>
        <p:sp>
          <p:nvSpPr>
            <p:cNvPr id="161" name="Google Shape;161;p6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3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3CB2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6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2019070" y="5085763"/>
            <a:ext cx="5755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I PESCATORI ERANO SCESI E LAVAVANO LE RETI. </a:t>
            </a:r>
            <a:endParaRPr sz="10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GESÙ SALÌ IN UNA BARCA, CHE ERA DI SIMONE, </a:t>
            </a:r>
            <a:endParaRPr sz="16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E LO PREGÒ DI SCOSTARSI UN POCO DA TERRA. </a:t>
            </a:r>
            <a:endParaRPr sz="10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(Luca 5, 2-3)</a:t>
            </a:r>
            <a:endParaRPr sz="9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 rot="-503370">
            <a:off x="8730713" y="3773744"/>
            <a:ext cx="4638739" cy="97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LA BARCA </a:t>
            </a:r>
            <a:endParaRPr sz="44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167" name="Google Shape;167;p6" title="Materiale per Diocesi SFUMATURA FUCSIA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0" y="147500"/>
            <a:ext cx="121920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i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l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RIPOSO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pic>
        <p:nvPicPr>
          <p:cNvPr id="169" name="Google Shape;169;p6" title="barc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0375" y="4211713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736302" y="2165863"/>
            <a:ext cx="10464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CI FERMIAMO </a:t>
            </a:r>
            <a:r>
              <a:rPr lang="it-IT" sz="28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 i="0" u="none" strike="noStrike" cap="none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C’è qualcosa di straordinario che accade</a:t>
            </a:r>
            <a:endParaRPr sz="10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 i="0" u="none" strike="noStrike" cap="none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Ci accorgiamo che non tutto dipende da noi</a:t>
            </a:r>
            <a:endParaRPr sz="10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 i="0" u="none" strike="noStrike" cap="none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Contempliamo e godiamo nel riposo</a:t>
            </a:r>
            <a:endParaRPr sz="2400" i="0" u="none" strike="noStrike" cap="none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g345c394bab6_2_15"/>
          <p:cNvGrpSpPr/>
          <p:nvPr/>
        </p:nvGrpSpPr>
        <p:grpSpPr>
          <a:xfrm>
            <a:off x="526979" y="3850716"/>
            <a:ext cx="8988000" cy="5798400"/>
            <a:chOff x="1281779" y="3868691"/>
            <a:chExt cx="8988000" cy="5798400"/>
          </a:xfrm>
        </p:grpSpPr>
        <p:sp>
          <p:nvSpPr>
            <p:cNvPr id="176" name="Google Shape;176;g345c394bab6_2_15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C6D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345c394bab6_2_15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345c394bab6_2_15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C6D4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g345c394bab6_2_15"/>
          <p:cNvGrpSpPr/>
          <p:nvPr/>
        </p:nvGrpSpPr>
        <p:grpSpPr>
          <a:xfrm>
            <a:off x="7450901" y="2356709"/>
            <a:ext cx="9679200" cy="7223100"/>
            <a:chOff x="7990051" y="1670459"/>
            <a:chExt cx="9679200" cy="7223100"/>
          </a:xfrm>
        </p:grpSpPr>
        <p:sp>
          <p:nvSpPr>
            <p:cNvPr id="180" name="Google Shape;180;g345c394bab6_2_15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F8A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181" name="Google Shape;181;g345c394bab6_2_15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g345c394bab6_2_15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F8A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g345c394bab6_2_15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45c394bab6_2_15"/>
          <p:cNvSpPr txBox="1"/>
          <p:nvPr/>
        </p:nvSpPr>
        <p:spPr>
          <a:xfrm>
            <a:off x="1264270" y="5067788"/>
            <a:ext cx="57558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BEATO SEI TU, SIMONE, FIGLIO DI GIONA, PERCHÉ NÉ CARNE NÉ SANGUE, TE LO HANNO RIVELATO, MA IL PADRE MIO CHE È NEI CIELI. E IO DICO A TE: TU SEI PIETRO E SU QUESTA PIETA EDIFICHERÒ LA MIA CHIESA. </a:t>
            </a: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5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(Matteo 16, 17-18)</a:t>
            </a: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185" name="Google Shape;185;g345c394bab6_2_15"/>
          <p:cNvSpPr txBox="1"/>
          <p:nvPr/>
        </p:nvSpPr>
        <p:spPr>
          <a:xfrm rot="-503370">
            <a:off x="8216763" y="4458142"/>
            <a:ext cx="4638739" cy="13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8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4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LA PIETRA </a:t>
            </a:r>
            <a:endParaRPr sz="4400"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186" name="Google Shape;186;g345c394bab6_2_15" title="Materiale per Diocesi SFUMATURA VERDE CHIARO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45c394bab6_2_15"/>
          <p:cNvSpPr txBox="1"/>
          <p:nvPr/>
        </p:nvSpPr>
        <p:spPr>
          <a:xfrm>
            <a:off x="0" y="147500"/>
            <a:ext cx="121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MEMORIA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1">
              <a:solidFill>
                <a:schemeClr val="lt1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  <p:pic>
        <p:nvPicPr>
          <p:cNvPr id="188" name="Google Shape;188;g345c394bab6_2_15" title="pietr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075" y="4628388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45c394bab6_2_15"/>
          <p:cNvSpPr txBox="1"/>
          <p:nvPr/>
        </p:nvSpPr>
        <p:spPr>
          <a:xfrm>
            <a:off x="736302" y="2165863"/>
            <a:ext cx="10464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FACCIAMO MEMORIA </a:t>
            </a:r>
            <a:r>
              <a:rPr lang="it-IT" sz="28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Siamo parte di una storia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Riconosciamo luci e ombre della nostra vita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Ci assumiamo la responsabilità di un domani migliore</a:t>
            </a:r>
            <a:endParaRPr sz="44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g345c394bab6_2_33"/>
          <p:cNvGrpSpPr/>
          <p:nvPr/>
        </p:nvGrpSpPr>
        <p:grpSpPr>
          <a:xfrm rot="-180568">
            <a:off x="381142" y="3854535"/>
            <a:ext cx="8987812" cy="5798279"/>
            <a:chOff x="1281779" y="3868691"/>
            <a:chExt cx="8988000" cy="5798400"/>
          </a:xfrm>
        </p:grpSpPr>
        <p:sp>
          <p:nvSpPr>
            <p:cNvPr id="195" name="Google Shape;195;g345c394bab6_2_33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3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345c394bab6_2_33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g345c394bab6_2_33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3CB2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g345c394bab6_2_33"/>
          <p:cNvGrpSpPr/>
          <p:nvPr/>
        </p:nvGrpSpPr>
        <p:grpSpPr>
          <a:xfrm>
            <a:off x="7450901" y="2356709"/>
            <a:ext cx="9679200" cy="7223100"/>
            <a:chOff x="7990051" y="1670459"/>
            <a:chExt cx="9679200" cy="7223100"/>
          </a:xfrm>
        </p:grpSpPr>
        <p:sp>
          <p:nvSpPr>
            <p:cNvPr id="199" name="Google Shape;199;g345c394bab6_2_33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C6D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200" name="Google Shape;200;g345c394bab6_2_33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345c394bab6_2_33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C6D4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g345c394bab6_2_33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45c394bab6_2_33"/>
          <p:cNvSpPr txBox="1"/>
          <p:nvPr/>
        </p:nvSpPr>
        <p:spPr>
          <a:xfrm>
            <a:off x="1100075" y="5067800"/>
            <a:ext cx="6350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PIETRO GLI SI AVVICINÒ E GLI DISSE: «SIGNORE, SE IL MIO FRATELLO COMMETTE COLPE CONTRO DI ME, QUANTE VOLTE DOVRÒ PERDONARGLI? FINO A SETTE VOLTE?». E GESÙ RISPONDE: «NON TI DICO FINO A SETTE VOLTE, MA FINO A SETTANTA VOLTE SETTE». </a:t>
            </a:r>
            <a:endParaRPr sz="160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(Matteo 18, 21-22) </a:t>
            </a:r>
            <a:endParaRPr sz="160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204" name="Google Shape;204;g345c394bab6_2_33"/>
          <p:cNvSpPr txBox="1"/>
          <p:nvPr/>
        </p:nvSpPr>
        <p:spPr>
          <a:xfrm rot="-503370">
            <a:off x="8256363" y="4455233"/>
            <a:ext cx="4638739" cy="1865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LUCCHETTO</a:t>
            </a:r>
            <a:br>
              <a:rPr lang="it-IT" sz="44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</a:br>
            <a:r>
              <a:rPr lang="it-IT" sz="44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APERTO</a:t>
            </a:r>
            <a:endParaRPr sz="4400"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205" name="Google Shape;205;g345c394bab6_2_33" title="Materiale per Diocesi SFUMATURA VERDE SCURO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45c394bab6_2_33"/>
          <p:cNvSpPr txBox="1"/>
          <p:nvPr/>
        </p:nvSpPr>
        <p:spPr>
          <a:xfrm>
            <a:off x="0" y="147500"/>
            <a:ext cx="121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RICONCILIAZIONE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1">
              <a:solidFill>
                <a:schemeClr val="lt1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  <p:pic>
        <p:nvPicPr>
          <p:cNvPr id="207" name="Google Shape;207;g345c394bab6_2_33" title="lucchett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4975" y="4447675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45c394bab6_2_33"/>
          <p:cNvSpPr txBox="1"/>
          <p:nvPr/>
        </p:nvSpPr>
        <p:spPr>
          <a:xfrm>
            <a:off x="736300" y="1957926"/>
            <a:ext cx="104649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CI RICONCILIAMO </a:t>
            </a:r>
            <a:r>
              <a:rPr lang="it-IT" sz="28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Siamo amati senza giudizio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Il bene che possiamo fare è più grande del male che abbiamo fatto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Costruiamo un mondo di pace, disinnescando la logica </a:t>
            </a:r>
            <a:b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della vendetta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345c394bab6_2_51"/>
          <p:cNvGrpSpPr/>
          <p:nvPr/>
        </p:nvGrpSpPr>
        <p:grpSpPr>
          <a:xfrm rot="-180568">
            <a:off x="1320217" y="3616435"/>
            <a:ext cx="8987812" cy="5798279"/>
            <a:chOff x="1281779" y="3868691"/>
            <a:chExt cx="8988000" cy="5798400"/>
          </a:xfrm>
        </p:grpSpPr>
        <p:sp>
          <p:nvSpPr>
            <p:cNvPr id="214" name="Google Shape;214;g345c394bab6_2_51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C6D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g345c394bab6_2_51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g345c394bab6_2_51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C6D4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g345c394bab6_2_51"/>
          <p:cNvGrpSpPr/>
          <p:nvPr/>
        </p:nvGrpSpPr>
        <p:grpSpPr>
          <a:xfrm>
            <a:off x="7705801" y="1605459"/>
            <a:ext cx="9679200" cy="7223100"/>
            <a:chOff x="7990051" y="1670459"/>
            <a:chExt cx="9679200" cy="7223100"/>
          </a:xfrm>
        </p:grpSpPr>
        <p:sp>
          <p:nvSpPr>
            <p:cNvPr id="218" name="Google Shape;218;g345c394bab6_2_51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E33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219" name="Google Shape;219;g345c394bab6_2_51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g345c394bab6_2_51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E33D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g345c394bab6_2_51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345c394bab6_2_51"/>
          <p:cNvSpPr txBox="1"/>
          <p:nvPr/>
        </p:nvSpPr>
        <p:spPr>
          <a:xfrm>
            <a:off x="2039150" y="4829700"/>
            <a:ext cx="529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NE COSTITUÌ DODICI – CHE CHIAMÒ APOSTOLI -, PERCHÉ STESSERO CON LUI… </a:t>
            </a:r>
            <a:b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COSTITUÌ DUNQUE I DODICI: SIMONE, AL QUALE IMPOSE IL NOME DI PIETRO, POI GIACOMO… </a:t>
            </a:r>
            <a:b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(Marco 3, 14-16)</a:t>
            </a: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223" name="Google Shape;223;g345c394bab6_2_51"/>
          <p:cNvSpPr txBox="1"/>
          <p:nvPr/>
        </p:nvSpPr>
        <p:spPr>
          <a:xfrm rot="-503370">
            <a:off x="8578988" y="3867329"/>
            <a:ext cx="4638739" cy="13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E33D8B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E33D8B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E33D8B"/>
                </a:solidFill>
                <a:latin typeface="Mogra"/>
                <a:ea typeface="Mogra"/>
                <a:cs typeface="Mogra"/>
                <a:sym typeface="Mogra"/>
              </a:rPr>
              <a:t>CORNO</a:t>
            </a:r>
            <a:endParaRPr sz="4400">
              <a:solidFill>
                <a:srgbClr val="E33D8B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E33D8B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224" name="Google Shape;224;g345c394bab6_2_51" title="Materiale per Diocesi SFUMATURA VERDE CHIARO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45c394bab6_2_51"/>
          <p:cNvSpPr txBox="1"/>
          <p:nvPr/>
        </p:nvSpPr>
        <p:spPr>
          <a:xfrm>
            <a:off x="0" y="147500"/>
            <a:ext cx="121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RADUNO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1">
              <a:solidFill>
                <a:schemeClr val="lt1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  <p:pic>
        <p:nvPicPr>
          <p:cNvPr id="226" name="Google Shape;226;g345c394bab6_2_51" title="corn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9216">
            <a:off x="9005200" y="3816612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45c394bab6_2_51"/>
          <p:cNvSpPr txBox="1"/>
          <p:nvPr/>
        </p:nvSpPr>
        <p:spPr>
          <a:xfrm>
            <a:off x="736300" y="1957926"/>
            <a:ext cx="10464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CI RADUNIAMO </a:t>
            </a:r>
            <a:r>
              <a:rPr lang="it-IT" sz="280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Abbiamo risposto alla stessa chiamata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Ci incontriamo come fratelli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Come comunità è più bello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g345c394bab6_2_69"/>
          <p:cNvGrpSpPr/>
          <p:nvPr/>
        </p:nvGrpSpPr>
        <p:grpSpPr>
          <a:xfrm rot="-180568">
            <a:off x="1320217" y="3616435"/>
            <a:ext cx="8987812" cy="5798279"/>
            <a:chOff x="1281779" y="3868691"/>
            <a:chExt cx="8988000" cy="5798400"/>
          </a:xfrm>
        </p:grpSpPr>
        <p:sp>
          <p:nvSpPr>
            <p:cNvPr id="233" name="Google Shape;233;g345c394bab6_2_69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E33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g345c394bab6_2_69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g345c394bab6_2_69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E33D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g345c394bab6_2_69"/>
          <p:cNvGrpSpPr/>
          <p:nvPr/>
        </p:nvGrpSpPr>
        <p:grpSpPr>
          <a:xfrm>
            <a:off x="7705801" y="1605459"/>
            <a:ext cx="9679200" cy="7223100"/>
            <a:chOff x="7990051" y="1670459"/>
            <a:chExt cx="9679200" cy="7223100"/>
          </a:xfrm>
        </p:grpSpPr>
        <p:sp>
          <p:nvSpPr>
            <p:cNvPr id="237" name="Google Shape;237;g345c394bab6_2_69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F8A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238" name="Google Shape;238;g345c394bab6_2_69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g345c394bab6_2_69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F8A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g345c394bab6_2_69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45c394bab6_2_69"/>
          <p:cNvSpPr txBox="1"/>
          <p:nvPr/>
        </p:nvSpPr>
        <p:spPr>
          <a:xfrm>
            <a:off x="2039150" y="4829700"/>
            <a:ext cx="5928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GESÙ SI ALZÒ DA TAVOLA, DEPOSE LE VESTI, PRESE UN ASCIUGAMANO E SE LO CINSE ATTORNO ALLA VITA. POI VERSÒ DELL’ACQUA NEL CATINO E COMINCIÒ A LAVARE I PIEDI DEI DISCEPOLI E AD ASCIUGARLI CON L’ASCIUGAMANO DI CUI SI ERA CINTO. </a:t>
            </a:r>
            <a:endParaRPr sz="16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(Giovanni 13, 3-5)</a:t>
            </a:r>
            <a:endParaRPr sz="160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242" name="Google Shape;242;g345c394bab6_2_69"/>
          <p:cNvSpPr txBox="1"/>
          <p:nvPr/>
        </p:nvSpPr>
        <p:spPr>
          <a:xfrm rot="-503370">
            <a:off x="8578988" y="3867329"/>
            <a:ext cx="4638739" cy="13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GREMBIULE</a:t>
            </a:r>
            <a:endParaRPr sz="4400"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243" name="Google Shape;243;g345c394bab6_2_69" title="Materiale per Diocesi SFUMATURA FUCSIA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45c394bab6_2_69"/>
          <p:cNvSpPr txBox="1"/>
          <p:nvPr/>
        </p:nvSpPr>
        <p:spPr>
          <a:xfrm>
            <a:off x="0" y="147500"/>
            <a:ext cx="121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RITO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1">
              <a:solidFill>
                <a:schemeClr val="lt1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  <p:pic>
        <p:nvPicPr>
          <p:cNvPr id="245" name="Google Shape;245;g345c394bab6_2_69" title="grembiu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9216">
            <a:off x="9023525" y="4369637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45c394bab6_2_69"/>
          <p:cNvSpPr txBox="1"/>
          <p:nvPr/>
        </p:nvSpPr>
        <p:spPr>
          <a:xfrm>
            <a:off x="736300" y="1957926"/>
            <a:ext cx="104649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VIVIAMO IL RITO </a:t>
            </a:r>
            <a:r>
              <a:rPr lang="it-IT" sz="2800">
                <a:solidFill>
                  <a:srgbClr val="F8A938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F8A938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Ci prepariamo a vivere quanto accade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Sperimentiamo la gratuità che serve e che ci serve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Ci alleniamo come uomini e donne </a:t>
            </a:r>
            <a:b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a sentire il mondo come casa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g345c394bab6_2_88"/>
          <p:cNvGrpSpPr/>
          <p:nvPr/>
        </p:nvGrpSpPr>
        <p:grpSpPr>
          <a:xfrm rot="-180509">
            <a:off x="508992" y="3280427"/>
            <a:ext cx="10052552" cy="5798279"/>
            <a:chOff x="1281779" y="3868691"/>
            <a:chExt cx="8988000" cy="5798400"/>
          </a:xfrm>
        </p:grpSpPr>
        <p:sp>
          <p:nvSpPr>
            <p:cNvPr id="252" name="Google Shape;252;g345c394bab6_2_88"/>
            <p:cNvSpPr/>
            <p:nvPr/>
          </p:nvSpPr>
          <p:spPr>
            <a:xfrm rot="5157744">
              <a:off x="3174623" y="2446300"/>
              <a:ext cx="5202312" cy="8643182"/>
            </a:xfrm>
            <a:prstGeom prst="trapezoid">
              <a:avLst>
                <a:gd name="adj" fmla="val 21561"/>
              </a:avLst>
            </a:prstGeom>
            <a:solidFill>
              <a:srgbClr val="C6D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g345c394bab6_2_88"/>
            <p:cNvSpPr/>
            <p:nvPr/>
          </p:nvSpPr>
          <p:spPr>
            <a:xfrm rot="5342108">
              <a:off x="3464807" y="2809281"/>
              <a:ext cx="4632057" cy="8069350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g345c394bab6_2_88"/>
            <p:cNvSpPr/>
            <p:nvPr/>
          </p:nvSpPr>
          <p:spPr>
            <a:xfrm rot="5240753">
              <a:off x="3617080" y="2809283"/>
              <a:ext cx="4632169" cy="8069376"/>
            </a:xfrm>
            <a:prstGeom prst="trapezoid">
              <a:avLst>
                <a:gd name="adj" fmla="val 18474"/>
              </a:avLst>
            </a:prstGeom>
            <a:noFill/>
            <a:ln w="28575" cap="flat" cmpd="sng">
              <a:solidFill>
                <a:srgbClr val="C6D4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g345c394bab6_2_88"/>
          <p:cNvGrpSpPr/>
          <p:nvPr/>
        </p:nvGrpSpPr>
        <p:grpSpPr>
          <a:xfrm>
            <a:off x="8442175" y="825054"/>
            <a:ext cx="9679200" cy="7747497"/>
            <a:chOff x="7990051" y="1670459"/>
            <a:chExt cx="9679200" cy="7223100"/>
          </a:xfrm>
        </p:grpSpPr>
        <p:sp>
          <p:nvSpPr>
            <p:cNvPr id="256" name="Google Shape;256;g345c394bab6_2_88"/>
            <p:cNvSpPr/>
            <p:nvPr/>
          </p:nvSpPr>
          <p:spPr>
            <a:xfrm rot="4519311">
              <a:off x="10228512" y="960405"/>
              <a:ext cx="5202279" cy="8643208"/>
            </a:xfrm>
            <a:prstGeom prst="trapezoid">
              <a:avLst>
                <a:gd name="adj" fmla="val 21561"/>
              </a:avLst>
            </a:prstGeom>
            <a:solidFill>
              <a:srgbClr val="3CB2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CB28D"/>
                </a:solidFill>
              </a:endParaRPr>
            </a:p>
          </p:txBody>
        </p:sp>
        <p:sp>
          <p:nvSpPr>
            <p:cNvPr id="257" name="Google Shape;257;g345c394bab6_2_88"/>
            <p:cNvSpPr/>
            <p:nvPr/>
          </p:nvSpPr>
          <p:spPr>
            <a:xfrm rot="4703675">
              <a:off x="10532670" y="1320992"/>
              <a:ext cx="4631893" cy="8069425"/>
            </a:xfrm>
            <a:prstGeom prst="trapezoid">
              <a:avLst>
                <a:gd name="adj" fmla="val 15773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g345c394bab6_2_88"/>
            <p:cNvSpPr/>
            <p:nvPr/>
          </p:nvSpPr>
          <p:spPr>
            <a:xfrm rot="4502093">
              <a:off x="10684263" y="1198209"/>
              <a:ext cx="4631899" cy="8069281"/>
            </a:xfrm>
            <a:prstGeom prst="trapezoid">
              <a:avLst>
                <a:gd name="adj" fmla="val 23257"/>
              </a:avLst>
            </a:prstGeom>
            <a:noFill/>
            <a:ln w="28575" cap="flat" cmpd="sng">
              <a:solidFill>
                <a:srgbClr val="3CB2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g345c394bab6_2_88"/>
          <p:cNvSpPr/>
          <p:nvPr/>
        </p:nvSpPr>
        <p:spPr>
          <a:xfrm rot="5400000">
            <a:off x="3343075" y="-8274275"/>
            <a:ext cx="5920500" cy="14959800"/>
          </a:xfrm>
          <a:prstGeom prst="trapezoid">
            <a:avLst>
              <a:gd name="adj" fmla="val 15773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45c394bab6_2_88"/>
          <p:cNvSpPr txBox="1"/>
          <p:nvPr/>
        </p:nvSpPr>
        <p:spPr>
          <a:xfrm>
            <a:off x="1282750" y="4493525"/>
            <a:ext cx="75450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TUTTI I CREDENTI STAVANO INSIEME E AVEVANO OGNI COSA IN COMUNE; VENDEVANO LE LORO PROPRIETÀ E SOSTANZE E LE DIVIDEVANO CON TUTTI, SECONDO IL BISOGNO DI CIASCUNO. OGNI GIORNO ERANO PERSEVERANTI INSIEME NEL TEMPIO E, SPEZZANDO IL PANE NELLE CASE, PRENDEVANO CIBO CON LETIZIA E SEMPLICITÀ CI CUORE, LODANDO DIO E GODENDO IL FAVORE DI TUTTO IL POPOLO. </a:t>
            </a: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60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(Atti 2, 44-47)</a:t>
            </a: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261" name="Google Shape;261;g345c394bab6_2_88"/>
          <p:cNvSpPr txBox="1"/>
          <p:nvPr/>
        </p:nvSpPr>
        <p:spPr>
          <a:xfrm rot="-503370">
            <a:off x="9367413" y="3039304"/>
            <a:ext cx="4638739" cy="132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SIMBOLO</a:t>
            </a:r>
            <a:endParaRPr sz="28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FIAMMA</a:t>
            </a:r>
            <a:endParaRPr sz="44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262" name="Google Shape;262;g345c394bab6_2_88" title="Materiale per Diocesi SFUMATURA VERDE CHIARO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15090">
            <a:off x="-3214525" y="-4720244"/>
            <a:ext cx="9005797" cy="900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45c394bab6_2_88"/>
          <p:cNvSpPr txBox="1"/>
          <p:nvPr/>
        </p:nvSpPr>
        <p:spPr>
          <a:xfrm>
            <a:off x="0" y="147500"/>
            <a:ext cx="121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1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la</a:t>
            </a:r>
            <a:r>
              <a:rPr lang="it-IT" sz="60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 </a:t>
            </a:r>
            <a:r>
              <a:rPr lang="it-IT" sz="92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FESTA</a:t>
            </a:r>
            <a:endParaRPr sz="1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00" b="1">
              <a:solidFill>
                <a:schemeClr val="lt1"/>
              </a:solidFill>
              <a:latin typeface="Lugrasimo"/>
              <a:ea typeface="Lugrasimo"/>
              <a:cs typeface="Lugrasimo"/>
              <a:sym typeface="Lugrasimo"/>
            </a:endParaRPr>
          </a:p>
        </p:txBody>
      </p:sp>
      <p:pic>
        <p:nvPicPr>
          <p:cNvPr id="264" name="Google Shape;264;g345c394bab6_2_88" title="fiam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99216">
            <a:off x="8946850" y="3612837"/>
            <a:ext cx="3041126" cy="304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345c394bab6_2_88"/>
          <p:cNvSpPr txBox="1"/>
          <p:nvPr/>
        </p:nvSpPr>
        <p:spPr>
          <a:xfrm>
            <a:off x="736300" y="1957926"/>
            <a:ext cx="10464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FACCIAMO FESTA </a:t>
            </a:r>
            <a:r>
              <a:rPr lang="it-IT" sz="280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  <a:t>PERCHÉ:</a:t>
            </a:r>
            <a:endParaRPr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Diciamo grazie dei doni ricevuti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Sentiamo una grande gioia nel cuore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rel"/>
              <a:buChar char="●"/>
            </a:pPr>
            <a:r>
              <a:rPr lang="it-IT" sz="240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Mettiamo al centro il festeggiato</a:t>
            </a:r>
            <a:endParaRPr sz="240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12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-2369951" y="-2521349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 title="Materiale per Diocesi SFUMATURA VERDE SCURO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E33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12" title="logo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31050" y="-23225"/>
            <a:ext cx="7192474" cy="719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 rot="-5256245">
            <a:off x="9633011" y="-204539"/>
            <a:ext cx="1004678" cy="3213374"/>
          </a:xfrm>
          <a:prstGeom prst="trapezoid">
            <a:avLst>
              <a:gd name="adj" fmla="val 10209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"/>
          <p:cNvSpPr/>
          <p:nvPr/>
        </p:nvSpPr>
        <p:spPr>
          <a:xfrm rot="-5528169">
            <a:off x="8373272" y="348124"/>
            <a:ext cx="1521157" cy="5328103"/>
          </a:xfrm>
          <a:prstGeom prst="trapezoid">
            <a:avLst>
              <a:gd name="adj" fmla="val 10209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"/>
          <p:cNvSpPr/>
          <p:nvPr/>
        </p:nvSpPr>
        <p:spPr>
          <a:xfrm rot="5400000">
            <a:off x="8205802" y="-1298655"/>
            <a:ext cx="862500" cy="6679500"/>
          </a:xfrm>
          <a:prstGeom prst="trapezoid">
            <a:avLst>
              <a:gd name="adj" fmla="val 10209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"/>
          <p:cNvSpPr/>
          <p:nvPr/>
        </p:nvSpPr>
        <p:spPr>
          <a:xfrm rot="-5400000">
            <a:off x="8907525" y="1360000"/>
            <a:ext cx="1077000" cy="5492100"/>
          </a:xfrm>
          <a:prstGeom prst="trapezoid">
            <a:avLst>
              <a:gd name="adj" fmla="val 10209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"/>
          <p:cNvSpPr/>
          <p:nvPr/>
        </p:nvSpPr>
        <p:spPr>
          <a:xfrm rot="5275611">
            <a:off x="8491567" y="1832747"/>
            <a:ext cx="862465" cy="6080756"/>
          </a:xfrm>
          <a:prstGeom prst="trapezoid">
            <a:avLst>
              <a:gd name="adj" fmla="val 10209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2"/>
          <p:cNvSpPr/>
          <p:nvPr/>
        </p:nvSpPr>
        <p:spPr>
          <a:xfrm rot="-5252861">
            <a:off x="10489341" y="4000879"/>
            <a:ext cx="862390" cy="2864030"/>
          </a:xfrm>
          <a:prstGeom prst="trapezoid">
            <a:avLst>
              <a:gd name="adj" fmla="val 10209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5253500" y="1062864"/>
            <a:ext cx="65499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BUSSIAMO,</a:t>
            </a:r>
            <a:endParaRPr sz="37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rPr>
              <a:t>entriamo nell’esperienza </a:t>
            </a:r>
            <a:endParaRPr sz="1900" dirty="0">
              <a:latin typeface="Mogra"/>
              <a:ea typeface="Mogra"/>
              <a:cs typeface="Mogra"/>
              <a:sym typeface="Mogra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CON LA CERTEZZA </a:t>
            </a:r>
            <a:endParaRPr sz="3700" dirty="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DI NON ESSERE SOLI. </a:t>
            </a:r>
            <a:endParaRPr sz="1900" dirty="0"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Borel"/>
                <a:ea typeface="Borel"/>
                <a:cs typeface="Borel"/>
                <a:sym typeface="Borel"/>
              </a:rPr>
              <a:t>Certezza che diventa </a:t>
            </a:r>
            <a:endParaRPr sz="3700" dirty="0">
              <a:solidFill>
                <a:schemeClr val="dk1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LA NOSTRA SPERANZA</a:t>
            </a:r>
            <a:endParaRPr sz="3700" dirty="0">
              <a:solidFill>
                <a:schemeClr val="dk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marR="0" lvl="0" indent="0" algn="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3700" dirty="0">
                <a:solidFill>
                  <a:schemeClr val="dk1"/>
                </a:solidFill>
                <a:latin typeface="Mogra"/>
                <a:ea typeface="Mogra"/>
                <a:cs typeface="Mogra"/>
                <a:sym typeface="Mogra"/>
              </a:rPr>
              <a:t>PIÙ VERA!</a:t>
            </a:r>
            <a:endParaRPr sz="2500" dirty="0">
              <a:solidFill>
                <a:schemeClr val="dk1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" name="Google Shape;278;p12">
            <a:extLst>
              <a:ext uri="{FF2B5EF4-FFF2-40B4-BE49-F238E27FC236}">
                <a16:creationId xmlns:a16="http://schemas.microsoft.com/office/drawing/2014/main" id="{B41CFDF1-CB05-C3B0-313E-A2D10AB0B565}"/>
              </a:ext>
            </a:extLst>
          </p:cNvPr>
          <p:cNvSpPr/>
          <p:nvPr/>
        </p:nvSpPr>
        <p:spPr>
          <a:xfrm rot="5400000">
            <a:off x="2922930" y="-992422"/>
            <a:ext cx="738365" cy="3318979"/>
          </a:xfrm>
          <a:prstGeom prst="trapezoid">
            <a:avLst>
              <a:gd name="adj" fmla="val 10209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4F5644-F61E-84B7-318C-D4B73CC7365C}"/>
              </a:ext>
            </a:extLst>
          </p:cNvPr>
          <p:cNvSpPr txBox="1"/>
          <p:nvPr/>
        </p:nvSpPr>
        <p:spPr>
          <a:xfrm rot="21443623">
            <a:off x="1373668" y="445637"/>
            <a:ext cx="3651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chemeClr val="dk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  <a:sym typeface="Mogra"/>
              </a:rPr>
              <a:t>Il logo del Cre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F6EF2D70-B2F3-870E-C9E2-6BB4E3466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DA8A084D-CF68-0B2A-75AF-F5D4F37085B3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0EE5F651-8E8B-AC1B-E48A-B13CE39FD4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41308524-67DC-03BC-C998-C4132DFC31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0BD5BD40-E53E-8EE8-F0EF-8FB4D1022E51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6FDE6985-8221-F4E6-DBFD-19ADC3C597AB}"/>
              </a:ext>
            </a:extLst>
          </p:cNvPr>
          <p:cNvSpPr/>
          <p:nvPr/>
        </p:nvSpPr>
        <p:spPr>
          <a:xfrm rot="-123832">
            <a:off x="788973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799597C8-0586-7268-8B95-FA48828789F2}"/>
              </a:ext>
            </a:extLst>
          </p:cNvPr>
          <p:cNvSpPr/>
          <p:nvPr/>
        </p:nvSpPr>
        <p:spPr>
          <a:xfrm rot="-194118">
            <a:off x="973141" y="674552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C3EFA7D8-156B-71E3-C1D6-99940B11E962}"/>
              </a:ext>
            </a:extLst>
          </p:cNvPr>
          <p:cNvSpPr txBox="1"/>
          <p:nvPr/>
        </p:nvSpPr>
        <p:spPr>
          <a:xfrm rot="-206611">
            <a:off x="1047005" y="65027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IL PROGRAMMA</a:t>
            </a:r>
            <a:endParaRPr sz="100" dirty="0">
              <a:solidFill>
                <a:srgbClr val="F8A938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7406FC6-077F-5BAD-D2F3-E7D173B04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98534"/>
              </p:ext>
            </p:extLst>
          </p:nvPr>
        </p:nvGraphicFramePr>
        <p:xfrm>
          <a:off x="1644430" y="1535331"/>
          <a:ext cx="9108940" cy="4526668"/>
        </p:xfrm>
        <a:graphic>
          <a:graphicData uri="http://schemas.openxmlformats.org/drawingml/2006/table">
            <a:tbl>
              <a:tblPr/>
              <a:tblGrid>
                <a:gridCol w="1076408">
                  <a:extLst>
                    <a:ext uri="{9D8B030D-6E8A-4147-A177-3AD203B41FA5}">
                      <a16:colId xmlns:a16="http://schemas.microsoft.com/office/drawing/2014/main" val="1197221209"/>
                    </a:ext>
                  </a:extLst>
                </a:gridCol>
                <a:gridCol w="1702647">
                  <a:extLst>
                    <a:ext uri="{9D8B030D-6E8A-4147-A177-3AD203B41FA5}">
                      <a16:colId xmlns:a16="http://schemas.microsoft.com/office/drawing/2014/main" val="3561637090"/>
                    </a:ext>
                  </a:extLst>
                </a:gridCol>
                <a:gridCol w="1521540">
                  <a:extLst>
                    <a:ext uri="{9D8B030D-6E8A-4147-A177-3AD203B41FA5}">
                      <a16:colId xmlns:a16="http://schemas.microsoft.com/office/drawing/2014/main" val="1177953135"/>
                    </a:ext>
                  </a:extLst>
                </a:gridCol>
                <a:gridCol w="1531691">
                  <a:extLst>
                    <a:ext uri="{9D8B030D-6E8A-4147-A177-3AD203B41FA5}">
                      <a16:colId xmlns:a16="http://schemas.microsoft.com/office/drawing/2014/main" val="4110570712"/>
                    </a:ext>
                  </a:extLst>
                </a:gridCol>
                <a:gridCol w="1743269">
                  <a:extLst>
                    <a:ext uri="{9D8B030D-6E8A-4147-A177-3AD203B41FA5}">
                      <a16:colId xmlns:a16="http://schemas.microsoft.com/office/drawing/2014/main" val="1484197412"/>
                    </a:ext>
                  </a:extLst>
                </a:gridCol>
                <a:gridCol w="1533385">
                  <a:extLst>
                    <a:ext uri="{9D8B030D-6E8A-4147-A177-3AD203B41FA5}">
                      <a16:colId xmlns:a16="http://schemas.microsoft.com/office/drawing/2014/main" val="833281427"/>
                    </a:ext>
                  </a:extLst>
                </a:gridCol>
              </a:tblGrid>
              <a:tr h="332406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r>
                        <a:rPr lang="it-IT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PROGRAMMA d’esempio SETTIMANALE C.R.E25 - 1^-2^-3^-4^ ELEM. - </a:t>
                      </a:r>
                      <a:r>
                        <a:rPr lang="it-IT" sz="12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JUNIORs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65707"/>
                  </a:ext>
                </a:extLst>
              </a:tr>
              <a:tr h="32719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LUNEDÌ 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MARTEDÌ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MERCOLEDÌ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GIOVEDÌ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VENERDÌ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402076"/>
                  </a:ext>
                </a:extLst>
              </a:tr>
              <a:tr h="3149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ATTIVIT</a:t>
                      </a: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GITA TUTTO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LABORATORI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PISCINA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TIME OUT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11663"/>
                  </a:ext>
                </a:extLst>
              </a:tr>
              <a:tr h="3149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MATTINA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 SQUADRA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IL GIORNO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PARCO ACQUATICO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734946"/>
                  </a:ext>
                </a:extLst>
              </a:tr>
              <a:tr h="859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STORIA CRE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TORNEI (calcio, basket, pallavolo…e altri)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LABORATORI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644559"/>
                  </a:ext>
                </a:extLst>
              </a:tr>
              <a:tr h="2961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GIOCHI DI SQUADRA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7200"/>
                  </a:ext>
                </a:extLst>
              </a:tr>
              <a:tr h="3149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MENSA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AL SACCO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MENSA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AL SACCO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MENSA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75570"/>
                  </a:ext>
                </a:extLst>
              </a:tr>
              <a:tr h="5961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POMERIGGIO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LABORATORI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GITA TUTTO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 GIOCO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PISCINA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AL PARCO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580178"/>
                  </a:ext>
                </a:extLst>
              </a:tr>
              <a:tr h="29614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IL GIORNO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Tutto pomeriggio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PARCO ACQUATICO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giochi squadra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116030"/>
                  </a:ext>
                </a:extLst>
              </a:tr>
              <a:tr h="87431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TORNEI </a:t>
                      </a:r>
                      <a:b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(calcio, basket, pallavolo…e altri))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401357"/>
                  </a:ext>
                </a:extLst>
              </a:tr>
            </a:tbl>
          </a:graphicData>
        </a:graphic>
      </p:graphicFrame>
      <p:sp>
        <p:nvSpPr>
          <p:cNvPr id="7" name="Control 1">
            <a:extLst>
              <a:ext uri="{FF2B5EF4-FFF2-40B4-BE49-F238E27FC236}">
                <a16:creationId xmlns:a16="http://schemas.microsoft.com/office/drawing/2014/main" id="{C25E1A5D-604C-C236-C59B-42D5B2BA733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C1BF01A3-BEBA-CD55-B78D-E88F3FE3BBC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2213F1B9-9D2D-A4EF-5C69-45822133949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Google Shape;884;p46">
            <a:extLst>
              <a:ext uri="{FF2B5EF4-FFF2-40B4-BE49-F238E27FC236}">
                <a16:creationId xmlns:a16="http://schemas.microsoft.com/office/drawing/2014/main" id="{9E94F45F-8A3F-5F14-FD7D-B4558A77F322}"/>
              </a:ext>
            </a:extLst>
          </p:cNvPr>
          <p:cNvSpPr txBox="1"/>
          <p:nvPr/>
        </p:nvSpPr>
        <p:spPr>
          <a:xfrm rot="-206611">
            <a:off x="6158503" y="38530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JUNIOR</a:t>
            </a:r>
            <a:endParaRPr sz="100" dirty="0">
              <a:solidFill>
                <a:srgbClr val="F8A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2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5" name="Google Shape;815;p42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2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42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2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2"/>
          <p:cNvSpPr/>
          <p:nvPr/>
        </p:nvSpPr>
        <p:spPr>
          <a:xfrm>
            <a:off x="3413199" y="-1477825"/>
            <a:ext cx="4972200" cy="3445500"/>
          </a:xfrm>
          <a:prstGeom prst="trapezoid">
            <a:avLst>
              <a:gd name="adj" fmla="val 13559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40375" tIns="40375" rIns="40375" bIns="4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8"/>
          </a:p>
        </p:txBody>
      </p:sp>
      <p:sp>
        <p:nvSpPr>
          <p:cNvPr id="820" name="Google Shape;820;p42"/>
          <p:cNvSpPr/>
          <p:nvPr/>
        </p:nvSpPr>
        <p:spPr>
          <a:xfrm rot="-110163">
            <a:off x="3454843" y="-1586822"/>
            <a:ext cx="4700413" cy="3380593"/>
          </a:xfrm>
          <a:prstGeom prst="trapezoid">
            <a:avLst>
              <a:gd name="adj" fmla="val 14359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375" tIns="40375" rIns="40375" bIns="4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8"/>
          </a:p>
        </p:txBody>
      </p:sp>
      <p:sp>
        <p:nvSpPr>
          <p:cNvPr id="821" name="Google Shape;821;p42"/>
          <p:cNvSpPr txBox="1"/>
          <p:nvPr/>
        </p:nvSpPr>
        <p:spPr>
          <a:xfrm>
            <a:off x="1035957" y="2171849"/>
            <a:ext cx="10392600" cy="364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700" dirty="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È UN PROGETTO EDUCATIVO E PASTORALE </a:t>
            </a:r>
            <a:br>
              <a:rPr lang="it-IT" sz="2700" dirty="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2700" dirty="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PER IL NOSTRO ORATORIO</a:t>
            </a:r>
            <a:endParaRPr sz="500" dirty="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700" dirty="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È UN’ESPERIENZA DI COMUNITÀ DA VIVERE </a:t>
            </a:r>
            <a:endParaRPr sz="500" dirty="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700" dirty="0">
                <a:solidFill>
                  <a:srgbClr val="FF9900"/>
                </a:solidFill>
                <a:latin typeface="Borel"/>
                <a:ea typeface="Borel"/>
                <a:cs typeface="Borel"/>
                <a:sym typeface="Borel"/>
              </a:rPr>
              <a:t>È UN TEMPO DI CURA DA SPERIMENTARE </a:t>
            </a:r>
            <a:br>
              <a:rPr lang="it-IT" sz="2700" dirty="0">
                <a:solidFill>
                  <a:srgbClr val="FF9900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2700" dirty="0">
                <a:solidFill>
                  <a:srgbClr val="FF9900"/>
                </a:solidFill>
                <a:latin typeface="Borel"/>
                <a:ea typeface="Borel"/>
                <a:cs typeface="Borel"/>
                <a:sym typeface="Borel"/>
              </a:rPr>
              <a:t>DA PROTAGONISTI</a:t>
            </a:r>
            <a:endParaRPr sz="500" dirty="0">
              <a:solidFill>
                <a:srgbClr val="FF9900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it-IT" sz="2700" dirty="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È UN SERVIZIO ECCLESIALE </a:t>
            </a:r>
            <a:br>
              <a:rPr lang="it-IT" sz="2700" dirty="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</a:br>
            <a:r>
              <a:rPr lang="it-IT" sz="2700" dirty="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RIVOLTO ALLE FAMIGLIE</a:t>
            </a:r>
            <a:endParaRPr sz="500" dirty="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823" name="Google Shape;823;p42"/>
          <p:cNvSpPr/>
          <p:nvPr/>
        </p:nvSpPr>
        <p:spPr>
          <a:xfrm rot="-279287">
            <a:off x="1699500" y="2113159"/>
            <a:ext cx="694992" cy="596259"/>
          </a:xfrm>
          <a:prstGeom prst="trapezoid">
            <a:avLst>
              <a:gd name="adj" fmla="val 12044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24" name="Google Shape;824;p42"/>
          <p:cNvSpPr/>
          <p:nvPr/>
        </p:nvSpPr>
        <p:spPr>
          <a:xfrm rot="324028">
            <a:off x="1555663" y="2969862"/>
            <a:ext cx="694884" cy="596345"/>
          </a:xfrm>
          <a:prstGeom prst="trapezoid">
            <a:avLst>
              <a:gd name="adj" fmla="val 0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2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25" name="Google Shape;825;p42"/>
          <p:cNvSpPr/>
          <p:nvPr/>
        </p:nvSpPr>
        <p:spPr>
          <a:xfrm rot="690237">
            <a:off x="1929177" y="3660893"/>
            <a:ext cx="694961" cy="596353"/>
          </a:xfrm>
          <a:prstGeom prst="trapezoid">
            <a:avLst>
              <a:gd name="adj" fmla="val 11908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3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26" name="Google Shape;826;p42"/>
          <p:cNvSpPr/>
          <p:nvPr/>
        </p:nvSpPr>
        <p:spPr>
          <a:xfrm rot="608733">
            <a:off x="3070317" y="4665384"/>
            <a:ext cx="694865" cy="596173"/>
          </a:xfrm>
          <a:prstGeom prst="trapezoid">
            <a:avLst>
              <a:gd name="adj" fmla="val 14134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4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27" name="Google Shape;827;p42"/>
          <p:cNvSpPr txBox="1"/>
          <p:nvPr/>
        </p:nvSpPr>
        <p:spPr>
          <a:xfrm>
            <a:off x="1944100" y="0"/>
            <a:ext cx="79104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dirty="0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che cosa è </a:t>
            </a:r>
            <a:endParaRPr sz="9600" dirty="0">
              <a:solidFill>
                <a:srgbClr val="E33D8B"/>
              </a:solidFill>
              <a:latin typeface="Niconne"/>
              <a:ea typeface="Niconne"/>
              <a:cs typeface="Niconne"/>
              <a:sym typeface="Niconne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IL CRE </a:t>
            </a:r>
            <a:endParaRPr sz="400" b="1" dirty="0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E0DAC578-B6E4-DF60-872D-F0C90AA5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EBE29738-2488-2A96-A417-65BA5229C309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7E97F802-7888-00A4-F935-743DC89DD2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9A234CC9-B7C9-E515-696C-7CA5522527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87FB622A-4FA4-8E79-6BCE-79C2F071EAB9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434A9211-E7EB-5F72-9FF0-D3B43D5F8E1F}"/>
              </a:ext>
            </a:extLst>
          </p:cNvPr>
          <p:cNvSpPr/>
          <p:nvPr/>
        </p:nvSpPr>
        <p:spPr>
          <a:xfrm rot="-123832">
            <a:off x="788973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D7CDCE58-7964-1371-123C-D94F6A167FE0}"/>
              </a:ext>
            </a:extLst>
          </p:cNvPr>
          <p:cNvSpPr/>
          <p:nvPr/>
        </p:nvSpPr>
        <p:spPr>
          <a:xfrm rot="-194118">
            <a:off x="973141" y="674552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DF4AE5F3-31A5-EFAA-CEDF-2731DD297DC4}"/>
              </a:ext>
            </a:extLst>
          </p:cNvPr>
          <p:cNvSpPr txBox="1"/>
          <p:nvPr/>
        </p:nvSpPr>
        <p:spPr>
          <a:xfrm rot="-206611">
            <a:off x="1047005" y="65027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IL PROGRAMMA</a:t>
            </a:r>
            <a:endParaRPr sz="100" dirty="0">
              <a:solidFill>
                <a:srgbClr val="F8A938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28611E19-2EF6-1971-87EE-89E5EE0DB56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44F744F-03E3-8F7D-BB53-937BA8B20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61918"/>
              </p:ext>
            </p:extLst>
          </p:nvPr>
        </p:nvGraphicFramePr>
        <p:xfrm>
          <a:off x="2143470" y="1476479"/>
          <a:ext cx="8251558" cy="4672387"/>
        </p:xfrm>
        <a:graphic>
          <a:graphicData uri="http://schemas.openxmlformats.org/drawingml/2006/table">
            <a:tbl>
              <a:tblPr/>
              <a:tblGrid>
                <a:gridCol w="1194656">
                  <a:extLst>
                    <a:ext uri="{9D8B030D-6E8A-4147-A177-3AD203B41FA5}">
                      <a16:colId xmlns:a16="http://schemas.microsoft.com/office/drawing/2014/main" val="3146608131"/>
                    </a:ext>
                  </a:extLst>
                </a:gridCol>
                <a:gridCol w="1322819">
                  <a:extLst>
                    <a:ext uri="{9D8B030D-6E8A-4147-A177-3AD203B41FA5}">
                      <a16:colId xmlns:a16="http://schemas.microsoft.com/office/drawing/2014/main" val="344958305"/>
                    </a:ext>
                  </a:extLst>
                </a:gridCol>
                <a:gridCol w="1378325">
                  <a:extLst>
                    <a:ext uri="{9D8B030D-6E8A-4147-A177-3AD203B41FA5}">
                      <a16:colId xmlns:a16="http://schemas.microsoft.com/office/drawing/2014/main" val="4263026715"/>
                    </a:ext>
                  </a:extLst>
                </a:gridCol>
                <a:gridCol w="1387518">
                  <a:extLst>
                    <a:ext uri="{9D8B030D-6E8A-4147-A177-3AD203B41FA5}">
                      <a16:colId xmlns:a16="http://schemas.microsoft.com/office/drawing/2014/main" val="1282339919"/>
                    </a:ext>
                  </a:extLst>
                </a:gridCol>
                <a:gridCol w="1579184">
                  <a:extLst>
                    <a:ext uri="{9D8B030D-6E8A-4147-A177-3AD203B41FA5}">
                      <a16:colId xmlns:a16="http://schemas.microsoft.com/office/drawing/2014/main" val="1459981956"/>
                    </a:ext>
                  </a:extLst>
                </a:gridCol>
                <a:gridCol w="1389056">
                  <a:extLst>
                    <a:ext uri="{9D8B030D-6E8A-4147-A177-3AD203B41FA5}">
                      <a16:colId xmlns:a16="http://schemas.microsoft.com/office/drawing/2014/main" val="2857983692"/>
                    </a:ext>
                  </a:extLst>
                </a:gridCol>
              </a:tblGrid>
              <a:tr h="488818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**PROGRAMMA d’esempio SETTIMANALE C.R.E25- 5 ELEM. E 1-2-3 MEDIE—</a:t>
                      </a:r>
                      <a:r>
                        <a:rPr lang="it-IT" sz="1200" b="1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SENIORs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630209"/>
                  </a:ext>
                </a:extLst>
              </a:tr>
              <a:tr h="3152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LUNEDÌ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MARTEDÌ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MERCOLEDÌ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GIOVEDÌ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VENERDÌ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157077"/>
                  </a:ext>
                </a:extLst>
              </a:tr>
              <a:tr h="315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PISCINA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TIME OUT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BICICLETTATA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LABORATORI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GITA TUTTO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72300"/>
                  </a:ext>
                </a:extLst>
              </a:tr>
              <a:tr h="4911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MATTINA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PARCO ACQUATICO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GIORNO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094229"/>
                  </a:ext>
                </a:extLst>
              </a:tr>
              <a:tr h="8861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TORNEI (calcio(basket, pallavolo…e altri)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TORNEI (calcio(basket, pallavolo…e altri)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73823"/>
                  </a:ext>
                </a:extLst>
              </a:tr>
              <a:tr h="315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882268"/>
                  </a:ext>
                </a:extLst>
              </a:tr>
              <a:tr h="315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AL SACCO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MENSA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AL SACCO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MENSA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PRANZO AL SACO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67918"/>
                  </a:ext>
                </a:extLst>
              </a:tr>
              <a:tr h="7389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POMERIGGIO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PISCINA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USCITA PARCO CON GIOCHI DI SQUADRA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BICICLETTATA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GRANDE GIOCO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GITA TUTTO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47110"/>
                  </a:ext>
                </a:extLst>
              </a:tr>
              <a:tr h="4911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 PARCO ACQUATICO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GIORNO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252697"/>
                  </a:ext>
                </a:extLst>
              </a:tr>
              <a:tr h="315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it-IT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65849"/>
                  </a:ext>
                </a:extLst>
              </a:tr>
            </a:tbl>
          </a:graphicData>
        </a:graphic>
      </p:graphicFrame>
      <p:sp>
        <p:nvSpPr>
          <p:cNvPr id="9" name="Control 2">
            <a:extLst>
              <a:ext uri="{FF2B5EF4-FFF2-40B4-BE49-F238E27FC236}">
                <a16:creationId xmlns:a16="http://schemas.microsoft.com/office/drawing/2014/main" id="{633E7AC0-D78A-541A-602F-658741D4E8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E0927C05-3259-E8A0-9158-C8CD206C9EE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Google Shape;884;p46">
            <a:extLst>
              <a:ext uri="{FF2B5EF4-FFF2-40B4-BE49-F238E27FC236}">
                <a16:creationId xmlns:a16="http://schemas.microsoft.com/office/drawing/2014/main" id="{1A78F9D2-A9A6-5188-7C2C-AD4D2FB9B6DD}"/>
              </a:ext>
            </a:extLst>
          </p:cNvPr>
          <p:cNvSpPr txBox="1"/>
          <p:nvPr/>
        </p:nvSpPr>
        <p:spPr>
          <a:xfrm rot="-206611">
            <a:off x="6102771" y="33519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SENIOR</a:t>
            </a:r>
            <a:endParaRPr sz="100" dirty="0">
              <a:solidFill>
                <a:srgbClr val="F8A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9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3FC854B5-5EC0-5B0E-56C9-213026707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66852121-6059-A3BD-EB06-C67DEF9BF68E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BE20F1E6-72C1-71AC-8ADB-99A909D1F8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0BD1CDA1-A95C-FBCB-064E-E75122102F1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C02888CE-0308-DE4C-BFEB-3006D0FB075D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684061A8-26C2-2A83-862D-834E0FDB7433}"/>
              </a:ext>
            </a:extLst>
          </p:cNvPr>
          <p:cNvSpPr/>
          <p:nvPr/>
        </p:nvSpPr>
        <p:spPr>
          <a:xfrm rot="-123832">
            <a:off x="788973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C67BF55D-B9A4-4D35-0C54-A4C004B61675}"/>
              </a:ext>
            </a:extLst>
          </p:cNvPr>
          <p:cNvSpPr/>
          <p:nvPr/>
        </p:nvSpPr>
        <p:spPr>
          <a:xfrm rot="-194118">
            <a:off x="973141" y="674552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8DAE1AE9-ED70-9A6B-4F16-1D90E3563D0E}"/>
              </a:ext>
            </a:extLst>
          </p:cNvPr>
          <p:cNvSpPr txBox="1"/>
          <p:nvPr/>
        </p:nvSpPr>
        <p:spPr>
          <a:xfrm rot="-206611">
            <a:off x="1047005" y="65027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USCITE JUNIOR</a:t>
            </a:r>
            <a:endParaRPr sz="100" dirty="0">
              <a:solidFill>
                <a:schemeClr val="tx1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556D9DC0-E6D8-127F-F04B-F78C6982BD0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3A63BE00-793F-FCF7-DA96-01E7CF17264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0BFC8255-414E-1C03-C0FE-A64664F896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Google Shape;884;p46">
            <a:extLst>
              <a:ext uri="{FF2B5EF4-FFF2-40B4-BE49-F238E27FC236}">
                <a16:creationId xmlns:a16="http://schemas.microsoft.com/office/drawing/2014/main" id="{03A5B2DC-BEE8-0850-3A25-4571CF6ECA31}"/>
              </a:ext>
            </a:extLst>
          </p:cNvPr>
          <p:cNvSpPr txBox="1"/>
          <p:nvPr/>
        </p:nvSpPr>
        <p:spPr>
          <a:xfrm>
            <a:off x="1278058" y="2024301"/>
            <a:ext cx="4142393" cy="61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GITE IN MONTAGNA</a:t>
            </a:r>
            <a:endParaRPr lang="it-IT" sz="3200" b="1" u="sng" dirty="0">
              <a:solidFill>
                <a:srgbClr val="3CB28D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0" name="Google Shape;884;p46">
            <a:extLst>
              <a:ext uri="{FF2B5EF4-FFF2-40B4-BE49-F238E27FC236}">
                <a16:creationId xmlns:a16="http://schemas.microsoft.com/office/drawing/2014/main" id="{94D151A7-DA25-A23C-CF01-FC67A4C1CAF6}"/>
              </a:ext>
            </a:extLst>
          </p:cNvPr>
          <p:cNvSpPr txBox="1"/>
          <p:nvPr/>
        </p:nvSpPr>
        <p:spPr>
          <a:xfrm>
            <a:off x="6763827" y="2050687"/>
            <a:ext cx="4142393" cy="61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PARCHI ACQUATICI</a:t>
            </a:r>
            <a:endParaRPr sz="3200" b="1" u="sng" dirty="0">
              <a:solidFill>
                <a:srgbClr val="F8A938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4" name="Google Shape;884;p46">
            <a:extLst>
              <a:ext uri="{FF2B5EF4-FFF2-40B4-BE49-F238E27FC236}">
                <a16:creationId xmlns:a16="http://schemas.microsoft.com/office/drawing/2014/main" id="{5F5B2507-1AC4-C9C7-BD71-A7BA88BC8B7A}"/>
              </a:ext>
            </a:extLst>
          </p:cNvPr>
          <p:cNvSpPr txBox="1"/>
          <p:nvPr/>
        </p:nvSpPr>
        <p:spPr>
          <a:xfrm>
            <a:off x="1278058" y="2866051"/>
            <a:ext cx="4943880" cy="258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PIAZZATORRE</a:t>
            </a:r>
            <a:b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</a:b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AVIATICO – MONTE POIETO VALBONDIONE/LIZZOLA CASTIONE DELLA PRESOLANA - LAGHETTI</a:t>
            </a:r>
          </a:p>
        </p:txBody>
      </p:sp>
      <p:sp>
        <p:nvSpPr>
          <p:cNvPr id="15" name="Google Shape;884;p46">
            <a:extLst>
              <a:ext uri="{FF2B5EF4-FFF2-40B4-BE49-F238E27FC236}">
                <a16:creationId xmlns:a16="http://schemas.microsoft.com/office/drawing/2014/main" id="{78E8BFE6-9DA3-4CD7-C010-EBF92FA73156}"/>
              </a:ext>
            </a:extLst>
          </p:cNvPr>
          <p:cNvSpPr txBox="1"/>
          <p:nvPr/>
        </p:nvSpPr>
        <p:spPr>
          <a:xfrm>
            <a:off x="6745605" y="2966156"/>
            <a:ext cx="4892704" cy="258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9C54E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PISCINA STEZZANO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9C54E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CENTERPARK ANTEGNATE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9C54E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ACQUARE ROVATO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9C54E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ACQUASPLASH - FRANCIACORTA</a:t>
            </a:r>
          </a:p>
        </p:txBody>
      </p:sp>
    </p:spTree>
    <p:extLst>
      <p:ext uri="{BB962C8B-B14F-4D97-AF65-F5344CB8AC3E}">
        <p14:creationId xmlns:p14="http://schemas.microsoft.com/office/powerpoint/2010/main" val="262445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F04E35B9-0207-8D60-297E-C5C67220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1215C6FB-13B3-42E4-4A20-9586F76CEC9B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737B2A41-6A2B-69BE-89DD-8C3B77AE61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1F0792F7-916A-F9E5-E659-EDA8694586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0FD20180-DF55-D307-D720-2CE5F57A899D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9777FBA2-34CC-CFBF-1306-49E536B1AB70}"/>
              </a:ext>
            </a:extLst>
          </p:cNvPr>
          <p:cNvSpPr/>
          <p:nvPr/>
        </p:nvSpPr>
        <p:spPr>
          <a:xfrm rot="-123832">
            <a:off x="788973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24648505-C488-B891-E453-433276773191}"/>
              </a:ext>
            </a:extLst>
          </p:cNvPr>
          <p:cNvSpPr/>
          <p:nvPr/>
        </p:nvSpPr>
        <p:spPr>
          <a:xfrm rot="-194118">
            <a:off x="973141" y="674552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6C3FE500-EDFA-F978-0324-F6174B6D6F35}"/>
              </a:ext>
            </a:extLst>
          </p:cNvPr>
          <p:cNvSpPr txBox="1"/>
          <p:nvPr/>
        </p:nvSpPr>
        <p:spPr>
          <a:xfrm rot="-206611">
            <a:off x="1047005" y="65027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USCITE</a:t>
            </a: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SENIOR</a:t>
            </a:r>
            <a:endParaRPr sz="100" dirty="0">
              <a:solidFill>
                <a:schemeClr val="tx1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2739501D-7C09-77AF-33CF-E192DAC853E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CC5BFBC9-CFBE-C981-253C-90690118CFA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62ADF9B5-3758-528A-C68A-E41DBFC1DC0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Google Shape;884;p46">
            <a:extLst>
              <a:ext uri="{FF2B5EF4-FFF2-40B4-BE49-F238E27FC236}">
                <a16:creationId xmlns:a16="http://schemas.microsoft.com/office/drawing/2014/main" id="{3FDACC1A-6F74-298F-F8D1-EB77B7E65460}"/>
              </a:ext>
            </a:extLst>
          </p:cNvPr>
          <p:cNvSpPr txBox="1"/>
          <p:nvPr/>
        </p:nvSpPr>
        <p:spPr>
          <a:xfrm>
            <a:off x="975481" y="1988237"/>
            <a:ext cx="4142393" cy="61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GITE IN MONTAGNA</a:t>
            </a:r>
            <a:endParaRPr lang="it-IT" sz="3200" b="1" u="sng" dirty="0">
              <a:solidFill>
                <a:srgbClr val="3CB28D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0" name="Google Shape;884;p46">
            <a:extLst>
              <a:ext uri="{FF2B5EF4-FFF2-40B4-BE49-F238E27FC236}">
                <a16:creationId xmlns:a16="http://schemas.microsoft.com/office/drawing/2014/main" id="{B5C2127D-827C-7A99-67B0-F42EA5385F5C}"/>
              </a:ext>
            </a:extLst>
          </p:cNvPr>
          <p:cNvSpPr txBox="1"/>
          <p:nvPr/>
        </p:nvSpPr>
        <p:spPr>
          <a:xfrm>
            <a:off x="6570993" y="1982869"/>
            <a:ext cx="4142393" cy="61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u="sng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PARCHI ACQUATICI</a:t>
            </a:r>
            <a:endParaRPr sz="3200" b="1" u="sng" dirty="0">
              <a:solidFill>
                <a:srgbClr val="F8A938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4" name="Google Shape;884;p46">
            <a:extLst>
              <a:ext uri="{FF2B5EF4-FFF2-40B4-BE49-F238E27FC236}">
                <a16:creationId xmlns:a16="http://schemas.microsoft.com/office/drawing/2014/main" id="{E6E246A9-D001-DEBA-AE36-61C6CFE1E756}"/>
              </a:ext>
            </a:extLst>
          </p:cNvPr>
          <p:cNvSpPr txBox="1"/>
          <p:nvPr/>
        </p:nvSpPr>
        <p:spPr>
          <a:xfrm>
            <a:off x="1004965" y="2681525"/>
            <a:ext cx="4943880" cy="307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ISOLA DI FONDRA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VALGOGLIO (TORRENTE)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PASSO DELLA PRESOLANA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CARONA – ARMETARGA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PARCO AVVENTURA TORRE BOLDONE</a:t>
            </a:r>
          </a:p>
        </p:txBody>
      </p:sp>
      <p:sp>
        <p:nvSpPr>
          <p:cNvPr id="15" name="Google Shape;884;p46">
            <a:extLst>
              <a:ext uri="{FF2B5EF4-FFF2-40B4-BE49-F238E27FC236}">
                <a16:creationId xmlns:a16="http://schemas.microsoft.com/office/drawing/2014/main" id="{85E6020A-4FC6-9455-39D5-FA41E9F9F658}"/>
              </a:ext>
            </a:extLst>
          </p:cNvPr>
          <p:cNvSpPr txBox="1"/>
          <p:nvPr/>
        </p:nvSpPr>
        <p:spPr>
          <a:xfrm>
            <a:off x="6522079" y="2824619"/>
            <a:ext cx="4892704" cy="258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CENTERPARK ANTEGNATE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ACQUASPLASH – FRANCIACORTA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ACQUATIKA – MILANO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F8A938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LE VELE – S. G. BRESCIANO</a:t>
            </a:r>
          </a:p>
        </p:txBody>
      </p:sp>
    </p:spTree>
    <p:extLst>
      <p:ext uri="{BB962C8B-B14F-4D97-AF65-F5344CB8AC3E}">
        <p14:creationId xmlns:p14="http://schemas.microsoft.com/office/powerpoint/2010/main" val="32072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C011C00A-5C9C-7F50-4D47-CF47EADD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92198705-DAEC-EEC2-969B-4973286CB97B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CBF88BC1-E742-F723-C323-1CB3EEC543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7475BC95-D8DB-F13C-B501-C578AC367E8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C40AE247-4AF1-7F7C-2FFE-31251C5790F3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C943DCA8-076E-D9F9-E98B-E3818ACB4D0D}"/>
              </a:ext>
            </a:extLst>
          </p:cNvPr>
          <p:cNvSpPr/>
          <p:nvPr/>
        </p:nvSpPr>
        <p:spPr>
          <a:xfrm rot="-123832">
            <a:off x="876061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1E145D4B-FEA0-9699-EEA5-F4A9064027E6}"/>
              </a:ext>
            </a:extLst>
          </p:cNvPr>
          <p:cNvSpPr/>
          <p:nvPr/>
        </p:nvSpPr>
        <p:spPr>
          <a:xfrm rot="-194118">
            <a:off x="973141" y="685438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27708580-8638-FD93-CD77-B2030B7097AC}"/>
              </a:ext>
            </a:extLst>
          </p:cNvPr>
          <p:cNvSpPr txBox="1"/>
          <p:nvPr/>
        </p:nvSpPr>
        <p:spPr>
          <a:xfrm rot="-206611">
            <a:off x="1047005" y="650471"/>
            <a:ext cx="5174442" cy="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LABORATORI</a:t>
            </a:r>
            <a:endParaRPr sz="100" dirty="0">
              <a:solidFill>
                <a:schemeClr val="tx1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B4AFCD7B-A2A9-F621-3D0D-90BB6A3737B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65D41BA6-12F3-1177-69E3-8D036A7B696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E1EF6A43-B0A2-468A-D39D-D123F66ECB2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Google Shape;884;p46">
            <a:extLst>
              <a:ext uri="{FF2B5EF4-FFF2-40B4-BE49-F238E27FC236}">
                <a16:creationId xmlns:a16="http://schemas.microsoft.com/office/drawing/2014/main" id="{C1AF4BF2-45D3-0718-6C9A-B07F2A1F1A48}"/>
              </a:ext>
            </a:extLst>
          </p:cNvPr>
          <p:cNvSpPr txBox="1"/>
          <p:nvPr/>
        </p:nvSpPr>
        <p:spPr>
          <a:xfrm rot="21122252">
            <a:off x="7076383" y="3373469"/>
            <a:ext cx="2448898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E93E8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PARKOUR</a:t>
            </a:r>
            <a:endParaRPr sz="3000" dirty="0">
              <a:solidFill>
                <a:srgbClr val="E93E8F"/>
              </a:solidFill>
            </a:endParaRPr>
          </a:p>
        </p:txBody>
      </p:sp>
      <p:sp>
        <p:nvSpPr>
          <p:cNvPr id="14" name="Google Shape;884;p46">
            <a:extLst>
              <a:ext uri="{FF2B5EF4-FFF2-40B4-BE49-F238E27FC236}">
                <a16:creationId xmlns:a16="http://schemas.microsoft.com/office/drawing/2014/main" id="{7B5C18C0-11E2-CA6E-E9CF-F073D3A6CA45}"/>
              </a:ext>
            </a:extLst>
          </p:cNvPr>
          <p:cNvSpPr txBox="1"/>
          <p:nvPr/>
        </p:nvSpPr>
        <p:spPr>
          <a:xfrm>
            <a:off x="1394130" y="4296776"/>
            <a:ext cx="1865597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3CB28D"/>
                </a:solidFill>
                <a:latin typeface="Borel" panose="020B0604020202020204" charset="-94"/>
                <a:ea typeface="Borel" panose="020B0604020202020204" charset="-94"/>
                <a:cs typeface="Black Han Sans"/>
                <a:sym typeface="Black Han Sans"/>
              </a:rPr>
              <a:t>scienze</a:t>
            </a:r>
          </a:p>
        </p:txBody>
      </p:sp>
      <p:sp>
        <p:nvSpPr>
          <p:cNvPr id="3" name="Google Shape;884;p46">
            <a:extLst>
              <a:ext uri="{FF2B5EF4-FFF2-40B4-BE49-F238E27FC236}">
                <a16:creationId xmlns:a16="http://schemas.microsoft.com/office/drawing/2014/main" id="{33E3848C-EF71-D31B-7E79-CC8B7D17D4B9}"/>
              </a:ext>
            </a:extLst>
          </p:cNvPr>
          <p:cNvSpPr txBox="1"/>
          <p:nvPr/>
        </p:nvSpPr>
        <p:spPr>
          <a:xfrm rot="20527069">
            <a:off x="2281441" y="5278330"/>
            <a:ext cx="2421779" cy="50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PET THERAPY</a:t>
            </a:r>
          </a:p>
        </p:txBody>
      </p:sp>
      <p:sp>
        <p:nvSpPr>
          <p:cNvPr id="4" name="Google Shape;884;p46">
            <a:extLst>
              <a:ext uri="{FF2B5EF4-FFF2-40B4-BE49-F238E27FC236}">
                <a16:creationId xmlns:a16="http://schemas.microsoft.com/office/drawing/2014/main" id="{09BC5986-9D2A-06CB-79A3-8BDEFCAB1219}"/>
              </a:ext>
            </a:extLst>
          </p:cNvPr>
          <p:cNvSpPr txBox="1"/>
          <p:nvPr/>
        </p:nvSpPr>
        <p:spPr>
          <a:xfrm rot="20601231">
            <a:off x="4382501" y="3871802"/>
            <a:ext cx="2421779" cy="50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rgbClr val="C6D429"/>
                </a:solidFill>
                <a:latin typeface="Borel" panose="020B0604020202020204" charset="-94"/>
                <a:ea typeface="Borel" panose="020B0604020202020204" charset="-94"/>
                <a:cs typeface="Black Han Sans"/>
                <a:sym typeface="Black Han Sans"/>
              </a:rPr>
              <a:t>origami</a:t>
            </a:r>
          </a:p>
        </p:txBody>
      </p:sp>
      <p:sp>
        <p:nvSpPr>
          <p:cNvPr id="5" name="Google Shape;884;p46">
            <a:extLst>
              <a:ext uri="{FF2B5EF4-FFF2-40B4-BE49-F238E27FC236}">
                <a16:creationId xmlns:a16="http://schemas.microsoft.com/office/drawing/2014/main" id="{D6AB0400-A7B9-801A-D6F5-CECD326B97B8}"/>
              </a:ext>
            </a:extLst>
          </p:cNvPr>
          <p:cNvSpPr txBox="1"/>
          <p:nvPr/>
        </p:nvSpPr>
        <p:spPr>
          <a:xfrm>
            <a:off x="7089943" y="1224797"/>
            <a:ext cx="2421779" cy="50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dirty="0">
                <a:solidFill>
                  <a:srgbClr val="E93E8F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CUCINA</a:t>
            </a:r>
          </a:p>
        </p:txBody>
      </p:sp>
      <p:sp>
        <p:nvSpPr>
          <p:cNvPr id="6" name="Google Shape;884;p46">
            <a:extLst>
              <a:ext uri="{FF2B5EF4-FFF2-40B4-BE49-F238E27FC236}">
                <a16:creationId xmlns:a16="http://schemas.microsoft.com/office/drawing/2014/main" id="{34138892-B83A-BD65-318B-740A228F391A}"/>
              </a:ext>
            </a:extLst>
          </p:cNvPr>
          <p:cNvSpPr txBox="1"/>
          <p:nvPr/>
        </p:nvSpPr>
        <p:spPr>
          <a:xfrm rot="20418808">
            <a:off x="7143559" y="4110930"/>
            <a:ext cx="4202774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F8A938"/>
                </a:solidFill>
                <a:latin typeface="Borel" panose="020B0604020202020204" charset="-94"/>
                <a:ea typeface="Borel" panose="020B0604020202020204" charset="-94"/>
                <a:cs typeface="Black Han Sans"/>
                <a:sym typeface="Black Han Sans"/>
              </a:rPr>
              <a:t>DIFESA PERSONALE</a:t>
            </a:r>
            <a:endParaRPr sz="3000" dirty="0">
              <a:solidFill>
                <a:srgbClr val="F8A938"/>
              </a:solidFill>
              <a:latin typeface="Borel" panose="020B0604020202020204" charset="-94"/>
              <a:ea typeface="Borel" panose="020B0604020202020204" charset="-94"/>
            </a:endParaRPr>
          </a:p>
        </p:txBody>
      </p:sp>
      <p:sp>
        <p:nvSpPr>
          <p:cNvPr id="8" name="Google Shape;884;p46">
            <a:extLst>
              <a:ext uri="{FF2B5EF4-FFF2-40B4-BE49-F238E27FC236}">
                <a16:creationId xmlns:a16="http://schemas.microsoft.com/office/drawing/2014/main" id="{E4272E6F-9B8B-0C25-4700-091D8B560DFD}"/>
              </a:ext>
            </a:extLst>
          </p:cNvPr>
          <p:cNvSpPr txBox="1"/>
          <p:nvPr/>
        </p:nvSpPr>
        <p:spPr>
          <a:xfrm rot="20418808">
            <a:off x="3782671" y="2751478"/>
            <a:ext cx="2850715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E93E8F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STREET ART</a:t>
            </a:r>
            <a:endParaRPr sz="3000" dirty="0">
              <a:solidFill>
                <a:srgbClr val="E93E8F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1" name="Google Shape;884;p46">
            <a:extLst>
              <a:ext uri="{FF2B5EF4-FFF2-40B4-BE49-F238E27FC236}">
                <a16:creationId xmlns:a16="http://schemas.microsoft.com/office/drawing/2014/main" id="{AE8F5306-FA72-5E92-02EF-39825CD42F14}"/>
              </a:ext>
            </a:extLst>
          </p:cNvPr>
          <p:cNvSpPr txBox="1"/>
          <p:nvPr/>
        </p:nvSpPr>
        <p:spPr>
          <a:xfrm rot="21200058">
            <a:off x="3612303" y="5525549"/>
            <a:ext cx="5991424" cy="50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rgbClr val="C6D429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  <a:sym typeface="Black Han Sans"/>
              </a:rPr>
              <a:t>VISITA ALL’OSTIFICIO PREALPINO</a:t>
            </a:r>
          </a:p>
        </p:txBody>
      </p:sp>
      <p:sp>
        <p:nvSpPr>
          <p:cNvPr id="12" name="Google Shape;884;p46">
            <a:extLst>
              <a:ext uri="{FF2B5EF4-FFF2-40B4-BE49-F238E27FC236}">
                <a16:creationId xmlns:a16="http://schemas.microsoft.com/office/drawing/2014/main" id="{FADD3778-267A-5562-4A14-087C0DB906D7}"/>
              </a:ext>
            </a:extLst>
          </p:cNvPr>
          <p:cNvSpPr txBox="1"/>
          <p:nvPr/>
        </p:nvSpPr>
        <p:spPr>
          <a:xfrm rot="20235920">
            <a:off x="9077785" y="865793"/>
            <a:ext cx="2160732" cy="104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C6D429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LETTURA ANIMATA</a:t>
            </a:r>
          </a:p>
        </p:txBody>
      </p:sp>
      <p:sp>
        <p:nvSpPr>
          <p:cNvPr id="16" name="Google Shape;884;p46">
            <a:extLst>
              <a:ext uri="{FF2B5EF4-FFF2-40B4-BE49-F238E27FC236}">
                <a16:creationId xmlns:a16="http://schemas.microsoft.com/office/drawing/2014/main" id="{5FE056B9-863F-68A8-F810-E76438DBE96C}"/>
              </a:ext>
            </a:extLst>
          </p:cNvPr>
          <p:cNvSpPr txBox="1"/>
          <p:nvPr/>
        </p:nvSpPr>
        <p:spPr>
          <a:xfrm>
            <a:off x="1146592" y="3255253"/>
            <a:ext cx="2160732" cy="50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500" b="1" dirty="0">
                <a:solidFill>
                  <a:srgbClr val="F8A938"/>
                </a:solidFill>
                <a:latin typeface="Borel" panose="020B0604020202020204" charset="-94"/>
                <a:ea typeface="Borel" panose="020B0604020202020204" charset="-94"/>
                <a:cs typeface="Black Han Sans"/>
                <a:sym typeface="Black Han Sans"/>
              </a:rPr>
              <a:t>CUP SONG</a:t>
            </a:r>
          </a:p>
        </p:txBody>
      </p:sp>
      <p:sp>
        <p:nvSpPr>
          <p:cNvPr id="17" name="Google Shape;884;p46">
            <a:extLst>
              <a:ext uri="{FF2B5EF4-FFF2-40B4-BE49-F238E27FC236}">
                <a16:creationId xmlns:a16="http://schemas.microsoft.com/office/drawing/2014/main" id="{9A702EC9-55E8-F213-F88C-941F5B462D60}"/>
              </a:ext>
            </a:extLst>
          </p:cNvPr>
          <p:cNvSpPr txBox="1"/>
          <p:nvPr/>
        </p:nvSpPr>
        <p:spPr>
          <a:xfrm rot="21122252">
            <a:off x="1115293" y="1995287"/>
            <a:ext cx="3171966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C6D429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Falegnameria</a:t>
            </a:r>
            <a:endParaRPr sz="3000" dirty="0">
              <a:solidFill>
                <a:srgbClr val="C6D429"/>
              </a:solidFill>
            </a:endParaRPr>
          </a:p>
        </p:txBody>
      </p:sp>
      <p:sp>
        <p:nvSpPr>
          <p:cNvPr id="18" name="Google Shape;884;p46">
            <a:extLst>
              <a:ext uri="{FF2B5EF4-FFF2-40B4-BE49-F238E27FC236}">
                <a16:creationId xmlns:a16="http://schemas.microsoft.com/office/drawing/2014/main" id="{D194F909-FFF3-6EA6-E416-079637CA9FD2}"/>
              </a:ext>
            </a:extLst>
          </p:cNvPr>
          <p:cNvSpPr txBox="1"/>
          <p:nvPr/>
        </p:nvSpPr>
        <p:spPr>
          <a:xfrm rot="21122252">
            <a:off x="6866360" y="2229352"/>
            <a:ext cx="3109536" cy="58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3CB28D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Bergamasco</a:t>
            </a:r>
            <a:endParaRPr sz="3000" dirty="0">
              <a:solidFill>
                <a:srgbClr val="3CB28D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B83F6C2B-C752-BB6E-FEC9-43F82599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81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E88A8F87-4D48-20F9-D9E2-19B4BA67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473BC4A8-D191-D9CE-45BB-51460E2A211A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A4697EDD-65E3-A625-196E-03247A2AE5A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8703535" y="3294095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8ED95DA2-8DD7-7A52-F5E2-1157CAE052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F4DAABC7-B7B7-E17A-0F18-329744007C0C}"/>
              </a:ext>
            </a:extLst>
          </p:cNvPr>
          <p:cNvSpPr/>
          <p:nvPr/>
        </p:nvSpPr>
        <p:spPr>
          <a:xfrm rot="-152288">
            <a:off x="685000" y="191686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C7E30CDA-078D-380A-B13C-B5956605A08F}"/>
              </a:ext>
            </a:extLst>
          </p:cNvPr>
          <p:cNvSpPr/>
          <p:nvPr/>
        </p:nvSpPr>
        <p:spPr>
          <a:xfrm rot="-123832">
            <a:off x="686829" y="395702"/>
            <a:ext cx="10853798" cy="5758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6316A264-7A7B-D6A1-50B0-07531B958A76}"/>
              </a:ext>
            </a:extLst>
          </p:cNvPr>
          <p:cNvSpPr txBox="1"/>
          <p:nvPr/>
        </p:nvSpPr>
        <p:spPr>
          <a:xfrm rot="-206611">
            <a:off x="655313" y="398390"/>
            <a:ext cx="8447935" cy="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F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ISCRIZIONI SOLO ON LINE</a:t>
            </a:r>
            <a:endParaRPr sz="100" dirty="0">
              <a:solidFill>
                <a:srgbClr val="FF0000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2164A992-E72A-6607-DF4E-7D869A32912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53194F8D-F9D9-54DE-727C-9C7333E3710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1FF226F3-73B3-5398-365F-E32A7B637A8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3AD69D-CC1D-9044-5110-0CE0BCCDA8A9}"/>
              </a:ext>
            </a:extLst>
          </p:cNvPr>
          <p:cNvSpPr txBox="1"/>
          <p:nvPr/>
        </p:nvSpPr>
        <p:spPr>
          <a:xfrm>
            <a:off x="1263914" y="1498978"/>
            <a:ext cx="993865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COMPILA IL MODULO ON LINE, STAMPA LA COPIA CHE TI ARRIVA VIA MAIL E FIRMALA</a:t>
            </a:r>
          </a:p>
          <a:p>
            <a:endParaRPr lang="it-IT" sz="1000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DOPO IL 7 MAGGIO RICEVERAI UNA MAIL CON IL RESECONTO ECONOMICO DEI COSTI CHE DOVRAI VERSARE</a:t>
            </a:r>
          </a:p>
          <a:p>
            <a:endParaRPr lang="it-IT" sz="1000" dirty="0">
              <a:latin typeface="Mogra" panose="020B0604020202020204" charset="0"/>
              <a:cs typeface="Mogra" panose="020B0604020202020204" charset="0"/>
            </a:endParaRPr>
          </a:p>
          <a:p>
            <a:endParaRPr lang="it-IT" sz="1000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PROCEDI AL PAGAMENTO SOLO CON BONIFICO</a:t>
            </a:r>
          </a:p>
          <a:p>
            <a:endParaRPr lang="it-IT" sz="1000" dirty="0">
              <a:latin typeface="Mogra" panose="020B0604020202020204" charset="0"/>
              <a:cs typeface="Mogra" panose="020B0604020202020204" charset="0"/>
            </a:endParaRPr>
          </a:p>
          <a:p>
            <a:endParaRPr lang="it-IT" sz="1000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800" b="1" u="sng" dirty="0">
                <a:latin typeface="Mogra" panose="020B0604020202020204" charset="0"/>
                <a:cs typeface="Mogra" panose="020B0604020202020204" charset="0"/>
              </a:rPr>
              <a:t>DAL 12 AL 25 MAGGIO DALLE 15.30 ALLE 18</a:t>
            </a:r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 CONSEGNA</a:t>
            </a: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IN CASA PARROCCHIALE LA COPIA DEL MODULO FIRMATO, LA COPIA DEL BONIFICO E I MODULI CHE HAI RICEVUTO VIA MAIL</a:t>
            </a:r>
          </a:p>
          <a:p>
            <a:endParaRPr lang="it-IT" sz="3200" dirty="0">
              <a:latin typeface="Mogra" panose="020B0604020202020204" charset="0"/>
              <a:cs typeface="Mogra" panose="020B0604020202020204" charset="0"/>
            </a:endParaRPr>
          </a:p>
          <a:p>
            <a:endParaRPr lang="it-IT" sz="3200" dirty="0">
              <a:latin typeface="Mogra" panose="020B0604020202020204" charset="0"/>
              <a:cs typeface="Mogra" panose="020B0604020202020204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FC6A42A-96A5-80B8-301D-666596CCE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2" y="1472360"/>
            <a:ext cx="844110" cy="8441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F88EB5F-F1E0-EFFB-8107-FBE27718A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2464469"/>
            <a:ext cx="844110" cy="8441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846BA83-3A19-323C-8B62-7A6928F3E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3470423"/>
            <a:ext cx="844110" cy="8441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60E090-EDA2-F658-4D5C-95297259F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2" y="4381425"/>
            <a:ext cx="844110" cy="8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6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16B0F7D9-41A9-DFB8-FC0F-52B2EBCE9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D8E8E02D-4089-3531-7056-3EE8E5C5EE5C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D12E0696-AFFD-F2CA-F201-6DBC80994F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8703535" y="3294095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478214E3-CA31-08ED-DDC2-5BD45F76E4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FD9D861C-9985-4198-4F5B-2F1BAB968007}"/>
              </a:ext>
            </a:extLst>
          </p:cNvPr>
          <p:cNvSpPr/>
          <p:nvPr/>
        </p:nvSpPr>
        <p:spPr>
          <a:xfrm rot="-152288">
            <a:off x="685000" y="191686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40BE3785-B626-5C07-E42C-F3C930A60F79}"/>
              </a:ext>
            </a:extLst>
          </p:cNvPr>
          <p:cNvSpPr/>
          <p:nvPr/>
        </p:nvSpPr>
        <p:spPr>
          <a:xfrm rot="-123832">
            <a:off x="686829" y="395702"/>
            <a:ext cx="10853798" cy="5758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391EFFD6-D98C-DCAF-5962-C199EDD54849}"/>
              </a:ext>
            </a:extLst>
          </p:cNvPr>
          <p:cNvSpPr txBox="1"/>
          <p:nvPr/>
        </p:nvSpPr>
        <p:spPr>
          <a:xfrm rot="323801">
            <a:off x="5964514" y="515697"/>
            <a:ext cx="5562926" cy="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F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Costi ISCRIZIONI</a:t>
            </a:r>
            <a:endParaRPr sz="100" dirty="0">
              <a:solidFill>
                <a:srgbClr val="FF0000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0AD61608-42AF-6A18-8AEB-1F255D7B7D9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951EBCE3-40F7-C702-4AF5-131D0C700A3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C670BADB-7D7D-BD5A-1499-13BF4A62404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A40049-F53A-C07F-67B2-9772FD311317}"/>
              </a:ext>
            </a:extLst>
          </p:cNvPr>
          <p:cNvSpPr txBox="1"/>
          <p:nvPr/>
        </p:nvSpPr>
        <p:spPr>
          <a:xfrm>
            <a:off x="1263914" y="1498978"/>
            <a:ext cx="99386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Mogra" panose="020B0604020202020204" charset="0"/>
                <a:cs typeface="Mogra" panose="020B0604020202020204" charset="0"/>
              </a:rPr>
              <a:t>n.b.</a:t>
            </a:r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 OBBLIGATORIA L'ISCRIZIONE AD ALMENO 2 SETTIMANE</a:t>
            </a:r>
          </a:p>
          <a:p>
            <a:endParaRPr lang="it-IT" sz="1600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PER 2 SETTIMANE € 150;</a:t>
            </a: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PER 3 SETTIMANE € 200 </a:t>
            </a:r>
          </a:p>
          <a:p>
            <a:r>
              <a:rPr lang="it-IT" sz="2800" dirty="0">
                <a:latin typeface="Mogra" panose="020B0604020202020204" charset="0"/>
                <a:cs typeface="Mogra" panose="020B0604020202020204" charset="0"/>
              </a:rPr>
              <a:t>PER 4 SETTIMANE € 240  </a:t>
            </a:r>
          </a:p>
          <a:p>
            <a:endParaRPr lang="it-IT" sz="1800" dirty="0">
              <a:highlight>
                <a:srgbClr val="FFFF00"/>
              </a:highlight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400" dirty="0">
                <a:highlight>
                  <a:srgbClr val="FFFF00"/>
                </a:highlight>
                <a:latin typeface="Mogra" panose="020B0604020202020204" charset="0"/>
                <a:cs typeface="Mogra" panose="020B0604020202020204" charset="0"/>
              </a:rPr>
              <a:t>PER 5 </a:t>
            </a:r>
            <a:r>
              <a:rPr lang="it-IT" sz="2400" dirty="0" err="1">
                <a:highlight>
                  <a:srgbClr val="FFFF00"/>
                </a:highlight>
                <a:latin typeface="Mogra" panose="020B0604020202020204" charset="0"/>
                <a:cs typeface="Mogra" panose="020B0604020202020204" charset="0"/>
              </a:rPr>
              <a:t>elem</a:t>
            </a:r>
            <a:r>
              <a:rPr lang="it-IT" sz="2400" dirty="0">
                <a:highlight>
                  <a:srgbClr val="FFFF00"/>
                </a:highlight>
                <a:latin typeface="Mogra" panose="020B0604020202020204" charset="0"/>
                <a:cs typeface="Mogra" panose="020B0604020202020204" charset="0"/>
              </a:rPr>
              <a:t>. E medie </a:t>
            </a:r>
            <a:r>
              <a:rPr lang="it-IT" sz="2400" dirty="0">
                <a:latin typeface="Mogra" panose="020B0604020202020204" charset="0"/>
                <a:cs typeface="Mogra" panose="020B0604020202020204" charset="0"/>
              </a:rPr>
              <a:t>la 4^ settimana prevede l'uscita al PARCO AVVENTURA a Torre Boldone; ci sarà un'aggiunta di € 10 per chi partecipa alla 4^ settimana per coprire parte del costo di quell'esperienza.</a:t>
            </a:r>
          </a:p>
          <a:p>
            <a:endParaRPr lang="it-IT" sz="2400" dirty="0">
              <a:latin typeface="Mogra" panose="020B0604020202020204" charset="0"/>
              <a:cs typeface="Mogra" panose="020B0604020202020204" charset="0"/>
            </a:endParaRPr>
          </a:p>
          <a:p>
            <a:r>
              <a:rPr lang="it-IT" sz="2400" dirty="0">
                <a:highlight>
                  <a:srgbClr val="00FFFF"/>
                </a:highlight>
                <a:latin typeface="Mogra" panose="020B0604020202020204" charset="0"/>
                <a:cs typeface="Mogra" panose="020B0604020202020204" charset="0"/>
              </a:rPr>
              <a:t>MENSA (obbligatoria per tutti) € 6,00 a pasto </a:t>
            </a:r>
            <a:endParaRPr lang="it-IT" sz="2800" dirty="0">
              <a:highlight>
                <a:srgbClr val="00FFFF"/>
              </a:highlight>
              <a:latin typeface="Mogra" panose="020B0604020202020204" charset="0"/>
              <a:cs typeface="Mogra" panose="020B0604020202020204" charset="0"/>
            </a:endParaRPr>
          </a:p>
          <a:p>
            <a:endParaRPr lang="it-IT" sz="3200" dirty="0">
              <a:highlight>
                <a:srgbClr val="FFFF00"/>
              </a:highlight>
              <a:latin typeface="Mogra" panose="020B0604020202020204" charset="0"/>
              <a:cs typeface="Mogra" panose="020B0604020202020204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873655-1BBE-A7B8-23D2-6AB2F32B7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2" y="1472360"/>
            <a:ext cx="844110" cy="8441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DE99477-A25B-CE80-EFC9-9B46CB79B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2464469"/>
            <a:ext cx="844110" cy="8441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A170CB-0BC7-3E69-300F-20B573E62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3470423"/>
            <a:ext cx="844110" cy="8441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CB147E1-73E3-BF62-1DA4-CD9F39E87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82" y="4381425"/>
            <a:ext cx="844110" cy="8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5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166389C8-22E0-C0D3-5A96-3CF5F8D3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3E82B72B-4072-408F-CADE-B6F452290560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41109F7A-5D53-C877-4D3B-1657FBF87F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8703535" y="3294095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FE9D665C-1B45-B00B-B9C1-6C9E24CB7C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ED371C12-C580-72B4-D392-B60C1216342F}"/>
              </a:ext>
            </a:extLst>
          </p:cNvPr>
          <p:cNvSpPr/>
          <p:nvPr/>
        </p:nvSpPr>
        <p:spPr>
          <a:xfrm rot="-152288">
            <a:off x="685000" y="191686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38B7F124-ECD3-F26D-F0B2-5FAA28B5A34C}"/>
              </a:ext>
            </a:extLst>
          </p:cNvPr>
          <p:cNvSpPr/>
          <p:nvPr/>
        </p:nvSpPr>
        <p:spPr>
          <a:xfrm rot="-123832">
            <a:off x="686829" y="395702"/>
            <a:ext cx="10853798" cy="5758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8A4844DB-D9D2-40CE-467E-8FC7CA763027}"/>
              </a:ext>
            </a:extLst>
          </p:cNvPr>
          <p:cNvSpPr txBox="1"/>
          <p:nvPr/>
        </p:nvSpPr>
        <p:spPr>
          <a:xfrm rot="-206611">
            <a:off x="532610" y="299869"/>
            <a:ext cx="11728436" cy="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rgbClr val="F8A938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SE CI SARANNO TROPPE ISCRIZIONI…</a:t>
            </a:r>
            <a:endParaRPr sz="100" dirty="0">
              <a:solidFill>
                <a:srgbClr val="F8A938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1CFDA2ED-2159-91FC-BCC1-570FA1AA054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7F1BB3D3-03B7-6F12-B799-E7C4D98406A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FAED2016-98C6-8C93-CD1F-84FF5E9134D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D12E48-5E9B-7D20-2F0A-2EE84717478C}"/>
              </a:ext>
            </a:extLst>
          </p:cNvPr>
          <p:cNvSpPr txBox="1"/>
          <p:nvPr/>
        </p:nvSpPr>
        <p:spPr>
          <a:xfrm>
            <a:off x="1263914" y="1498978"/>
            <a:ext cx="9938658" cy="461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r>
              <a:rPr lang="it-IT" sz="2800" b="1" dirty="0">
                <a:solidFill>
                  <a:schemeClr val="tx1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HA LA PRECEDENZA</a:t>
            </a: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2800" dirty="0">
              <a:solidFill>
                <a:schemeClr val="tx1"/>
              </a:solidFill>
              <a:latin typeface="Mogra" panose="020B0604020202020204" charset="0"/>
              <a:ea typeface="Black Han Sans"/>
              <a:cs typeface="Mogra" panose="020B0604020202020204" charset="0"/>
              <a:sym typeface="Black Han Sans"/>
            </a:endParaRP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CHI SI ISCRIVE A TUTTE E 4 LE SETTIMANE;</a:t>
            </a: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2800" dirty="0">
              <a:solidFill>
                <a:schemeClr val="tx1"/>
              </a:solidFill>
              <a:latin typeface="Mogra" panose="020B0604020202020204" charset="0"/>
              <a:ea typeface="Black Han Sans"/>
              <a:cs typeface="Mogra" panose="020B0604020202020204" charset="0"/>
              <a:sym typeface="Black Han Sans"/>
            </a:endParaRP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CHI ABBINA L’ISCRIZIONE DEL CRE A QUELLA DEL CAMPO ESTIVO A CESENATICO</a:t>
            </a: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2800" dirty="0">
              <a:solidFill>
                <a:schemeClr val="tx1"/>
              </a:solidFill>
              <a:latin typeface="Mogra" panose="020B0604020202020204" charset="0"/>
              <a:ea typeface="Black Han Sans"/>
              <a:cs typeface="Mogra" panose="020B0604020202020204" charset="0"/>
              <a:sym typeface="Black Han Sans"/>
            </a:endParaRPr>
          </a:p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r>
              <a:rPr lang="it-IT" sz="2800" dirty="0">
                <a:solidFill>
                  <a:schemeClr val="tx1"/>
                </a:solidFill>
                <a:latin typeface="Mogra" panose="020B0604020202020204" charset="0"/>
                <a:ea typeface="Black Han Sans"/>
                <a:cs typeface="Mogra" panose="020B0604020202020204" charset="0"/>
                <a:sym typeface="Black Han Sans"/>
              </a:rPr>
              <a:t>CHI ABITA NEL QUARTIERE, FREQUENTA LA SCURI O LA SAVOIA E LE ATTIVIT</a:t>
            </a:r>
            <a:r>
              <a:rPr lang="it-IT" sz="2800" dirty="0">
                <a:solidFill>
                  <a:schemeClr val="tx1"/>
                </a:solidFill>
                <a:latin typeface="Mogra" panose="020B0604020202020204" charset="0"/>
                <a:ea typeface="ADLaM Display" panose="02010000000000000000" pitchFamily="2" charset="0"/>
                <a:cs typeface="Mogra" panose="020B0604020202020204" charset="0"/>
                <a:sym typeface="Black Han Sans"/>
              </a:rPr>
              <a:t>À DI CATECHESI, ANIMAZIONE E SPORTIVE DELL’ORATORIO.</a:t>
            </a:r>
            <a:endParaRPr lang="it-IT" dirty="0">
              <a:solidFill>
                <a:schemeClr val="tx1"/>
              </a:solidFill>
              <a:latin typeface="Mogra" panose="020B0604020202020204" charset="0"/>
              <a:cs typeface="Mogra" panose="020B060402020202020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CC7915D-BBCE-C446-046F-03D86A7FE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2307575"/>
            <a:ext cx="844110" cy="8441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0EDDCD-627A-9A92-3AB4-ACBC0E316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3296248"/>
            <a:ext cx="844110" cy="8441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644220E-CF6E-4BCB-C25B-F4B8F2BB7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31" y="4670607"/>
            <a:ext cx="844110" cy="84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AAA586A2-8A37-5E39-C403-4E89FEBD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217E1B24-5369-E1A7-81FD-7F593869A742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CD3278C0-D664-C239-9843-4E55421E92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8703535" y="3294095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960FCFF8-425C-4629-0EE0-8CFC060403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5E9ED008-D5FD-F5E9-47D2-E4585175339A}"/>
              </a:ext>
            </a:extLst>
          </p:cNvPr>
          <p:cNvSpPr/>
          <p:nvPr/>
        </p:nvSpPr>
        <p:spPr>
          <a:xfrm rot="-152288">
            <a:off x="685000" y="191686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0A477170-AC1C-D28C-CB00-6A46F7D49E38}"/>
              </a:ext>
            </a:extLst>
          </p:cNvPr>
          <p:cNvSpPr/>
          <p:nvPr/>
        </p:nvSpPr>
        <p:spPr>
          <a:xfrm rot="-123832">
            <a:off x="806409" y="243106"/>
            <a:ext cx="10853798" cy="5758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94000"/>
              </a:lnSpc>
              <a:spcAft>
                <a:spcPts val="600"/>
              </a:spcAft>
              <a:buNone/>
            </a:pPr>
            <a:endParaRPr lang="it-IT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30BE2C85-556A-F54F-2A86-89EA0A284FE1}"/>
              </a:ext>
            </a:extLst>
          </p:cNvPr>
          <p:cNvSpPr txBox="1"/>
          <p:nvPr/>
        </p:nvSpPr>
        <p:spPr>
          <a:xfrm rot="21270025">
            <a:off x="1091600" y="358740"/>
            <a:ext cx="11728436" cy="74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FF0000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Le magliette e il cappellino del CRE…</a:t>
            </a:r>
            <a:endParaRPr sz="100" dirty="0">
              <a:solidFill>
                <a:srgbClr val="FF0000"/>
              </a:solidFill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9FE1C007-BF11-74BE-D1FC-186EC49B6748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1B71EE32-8BDC-E3C6-6D04-50F8B8E7799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180D4186-6235-205B-5631-556B6A77E8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067833-0815-63D8-1C40-0279508BF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2307575"/>
            <a:ext cx="844110" cy="84411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9E264E4-4F1D-AEBC-78A7-29A9FEAF9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6" y="3296248"/>
            <a:ext cx="844110" cy="84411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E65AD26-5096-6986-8F80-845C5812C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31" y="4670607"/>
            <a:ext cx="844110" cy="8441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19F226D-7ED7-6765-F47E-41DC74075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034" y="1160685"/>
            <a:ext cx="3779295" cy="377929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9A47441-F499-16C9-1094-D97172A52D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326" y="1478940"/>
            <a:ext cx="5244154" cy="52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3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>
          <a:extLst>
            <a:ext uri="{FF2B5EF4-FFF2-40B4-BE49-F238E27FC236}">
              <a16:creationId xmlns:a16="http://schemas.microsoft.com/office/drawing/2014/main" id="{F6996764-B2A4-2BCF-97BF-328E7F0C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7">
            <a:extLst>
              <a:ext uri="{FF2B5EF4-FFF2-40B4-BE49-F238E27FC236}">
                <a16:creationId xmlns:a16="http://schemas.microsoft.com/office/drawing/2014/main" id="{29F1ADE2-D2E0-A5A9-1CE0-5DF6895C5534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2" name="Google Shape;892;p47" title="Materiale per Diocesi SFUMATURA ARANCIO8.png">
            <a:extLst>
              <a:ext uri="{FF2B5EF4-FFF2-40B4-BE49-F238E27FC236}">
                <a16:creationId xmlns:a16="http://schemas.microsoft.com/office/drawing/2014/main" id="{A17D9067-8ADD-037A-4BD2-F1960F8951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7" title="Materiale per Diocesi SFUMATURA FUCSIA8.png">
            <a:extLst>
              <a:ext uri="{FF2B5EF4-FFF2-40B4-BE49-F238E27FC236}">
                <a16:creationId xmlns:a16="http://schemas.microsoft.com/office/drawing/2014/main" id="{AC49A27F-525A-37AC-2FAD-569BC0B436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7">
            <a:extLst>
              <a:ext uri="{FF2B5EF4-FFF2-40B4-BE49-F238E27FC236}">
                <a16:creationId xmlns:a16="http://schemas.microsoft.com/office/drawing/2014/main" id="{F8ECE601-AF25-9400-2DA2-7C9209E881E8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7">
            <a:extLst>
              <a:ext uri="{FF2B5EF4-FFF2-40B4-BE49-F238E27FC236}">
                <a16:creationId xmlns:a16="http://schemas.microsoft.com/office/drawing/2014/main" id="{E7BA7F99-8D65-7A4C-ED96-211D9766E810}"/>
              </a:ext>
            </a:extLst>
          </p:cNvPr>
          <p:cNvSpPr/>
          <p:nvPr/>
        </p:nvSpPr>
        <p:spPr>
          <a:xfrm rot="-123832">
            <a:off x="828818" y="476117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7">
            <a:extLst>
              <a:ext uri="{FF2B5EF4-FFF2-40B4-BE49-F238E27FC236}">
                <a16:creationId xmlns:a16="http://schemas.microsoft.com/office/drawing/2014/main" id="{98CAC104-9282-F99D-499D-22D423A615CB}"/>
              </a:ext>
            </a:extLst>
          </p:cNvPr>
          <p:cNvSpPr txBox="1"/>
          <p:nvPr/>
        </p:nvSpPr>
        <p:spPr>
          <a:xfrm rot="21334520">
            <a:off x="1795746" y="736980"/>
            <a:ext cx="8858896" cy="382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925" tIns="115925" rIns="115925" bIns="1159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828" dirty="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Tutte le informazioni e i moduli nella sezione ESTATE 2025 del nostri sito</a:t>
            </a:r>
            <a:endParaRPr sz="5828" dirty="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900" name="Google Shape;900;p47">
            <a:extLst>
              <a:ext uri="{FF2B5EF4-FFF2-40B4-BE49-F238E27FC236}">
                <a16:creationId xmlns:a16="http://schemas.microsoft.com/office/drawing/2014/main" id="{E171B637-C161-6B00-58E2-407A2AAE321C}"/>
              </a:ext>
            </a:extLst>
          </p:cNvPr>
          <p:cNvSpPr txBox="1"/>
          <p:nvPr/>
        </p:nvSpPr>
        <p:spPr>
          <a:xfrm>
            <a:off x="-8903678" y="4008774"/>
            <a:ext cx="1039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47">
            <a:extLst>
              <a:ext uri="{FF2B5EF4-FFF2-40B4-BE49-F238E27FC236}">
                <a16:creationId xmlns:a16="http://schemas.microsoft.com/office/drawing/2014/main" id="{69753B82-88F0-999A-7B78-2E148548905A}"/>
              </a:ext>
            </a:extLst>
          </p:cNvPr>
          <p:cNvSpPr txBox="1"/>
          <p:nvPr/>
        </p:nvSpPr>
        <p:spPr>
          <a:xfrm>
            <a:off x="821550" y="3603700"/>
            <a:ext cx="105489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it-IT" sz="2300" dirty="0">
                <a:solidFill>
                  <a:srgbClr val="3CB28D"/>
                </a:solidFill>
                <a:latin typeface="Mogra"/>
                <a:ea typeface="Mogra"/>
                <a:cs typeface="Mogra"/>
                <a:sym typeface="Mogra"/>
              </a:rPr>
            </a:br>
            <a:endParaRPr sz="2300" dirty="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4900" b="1" dirty="0">
                <a:solidFill>
                  <a:srgbClr val="C6D429"/>
                </a:solidFill>
                <a:latin typeface="Mogra"/>
                <a:ea typeface="Mogra"/>
                <a:cs typeface="Mogra"/>
                <a:sym typeface="Mogra"/>
              </a:rPr>
              <a:t>sanpaoloparrocchia.it</a:t>
            </a:r>
            <a:endParaRPr sz="4900" b="1" dirty="0">
              <a:solidFill>
                <a:srgbClr val="C6D429"/>
              </a:solidFill>
              <a:latin typeface="Mogra"/>
              <a:ea typeface="Mogra"/>
              <a:cs typeface="Mogra"/>
              <a:sym typeface="Mogra"/>
            </a:endParaRPr>
          </a:p>
        </p:txBody>
      </p:sp>
      <p:pic>
        <p:nvPicPr>
          <p:cNvPr id="902" name="Google Shape;902;p47" title="Materiale per Diocesi SFUMATURA VERDE SCURO6.png">
            <a:extLst>
              <a:ext uri="{FF2B5EF4-FFF2-40B4-BE49-F238E27FC236}">
                <a16:creationId xmlns:a16="http://schemas.microsoft.com/office/drawing/2014/main" id="{B46C9868-C876-D139-2E77-D024112936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832" r="54828"/>
          <a:stretch/>
        </p:blipFill>
        <p:spPr>
          <a:xfrm rot="-126168">
            <a:off x="839925" y="1112823"/>
            <a:ext cx="1677100" cy="518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7" title="Materiale per Diocesi SFUMATURA VERDE SCURO6.png">
            <a:extLst>
              <a:ext uri="{FF2B5EF4-FFF2-40B4-BE49-F238E27FC236}">
                <a16:creationId xmlns:a16="http://schemas.microsoft.com/office/drawing/2014/main" id="{2B6731F0-50C3-F373-06A8-39E2EEF94C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832" r="54828"/>
          <a:stretch/>
        </p:blipFill>
        <p:spPr>
          <a:xfrm rot="10674693">
            <a:off x="9674325" y="770862"/>
            <a:ext cx="1677100" cy="518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7" title="Materiale per Diocesi SFUMATURA ARANCIO3.png">
            <a:extLst>
              <a:ext uri="{FF2B5EF4-FFF2-40B4-BE49-F238E27FC236}">
                <a16:creationId xmlns:a16="http://schemas.microsoft.com/office/drawing/2014/main" id="{50D3333C-94CF-76CF-132D-31A964ABC13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1484" y="756861"/>
            <a:ext cx="1595827" cy="159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7" title="Materiale per Diocesi SFUMATURA ARANCIO3.png">
            <a:extLst>
              <a:ext uri="{FF2B5EF4-FFF2-40B4-BE49-F238E27FC236}">
                <a16:creationId xmlns:a16="http://schemas.microsoft.com/office/drawing/2014/main" id="{507C25A5-72BD-CE62-F3C6-53AFFF2B914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000010">
            <a:off x="2172122" y="4930525"/>
            <a:ext cx="1106950" cy="11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47">
            <a:extLst>
              <a:ext uri="{FF2B5EF4-FFF2-40B4-BE49-F238E27FC236}">
                <a16:creationId xmlns:a16="http://schemas.microsoft.com/office/drawing/2014/main" id="{6E95A857-95DE-CDD1-D69A-BE88D734F28A}"/>
              </a:ext>
            </a:extLst>
          </p:cNvPr>
          <p:cNvSpPr txBox="1"/>
          <p:nvPr/>
        </p:nvSpPr>
        <p:spPr>
          <a:xfrm>
            <a:off x="-10235549" y="742013"/>
            <a:ext cx="10392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CB28D"/>
              </a:solidFill>
              <a:latin typeface="Mogra"/>
              <a:ea typeface="Mogra"/>
              <a:cs typeface="Mogra"/>
              <a:sym typeface="Mogra"/>
            </a:endParaRPr>
          </a:p>
        </p:txBody>
      </p:sp>
    </p:spTree>
    <p:extLst>
      <p:ext uri="{BB962C8B-B14F-4D97-AF65-F5344CB8AC3E}">
        <p14:creationId xmlns:p14="http://schemas.microsoft.com/office/powerpoint/2010/main" val="230221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48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-2369951" y="-2521349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8" title="Materiale per Diocesi SFUMATURA VERDE SCURO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48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C6D4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48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0" name="Google Shape;920;p48"/>
          <p:cNvGrpSpPr/>
          <p:nvPr/>
        </p:nvGrpSpPr>
        <p:grpSpPr>
          <a:xfrm>
            <a:off x="853874" y="593664"/>
            <a:ext cx="10454289" cy="4862167"/>
            <a:chOff x="-670960" y="-376212"/>
            <a:chExt cx="12764700" cy="5936712"/>
          </a:xfrm>
        </p:grpSpPr>
        <p:sp>
          <p:nvSpPr>
            <p:cNvPr id="921" name="Google Shape;921;p48"/>
            <p:cNvSpPr/>
            <p:nvPr/>
          </p:nvSpPr>
          <p:spPr>
            <a:xfrm rot="250516">
              <a:off x="3236201" y="3450193"/>
              <a:ext cx="5805708" cy="1774417"/>
            </a:xfrm>
            <a:prstGeom prst="rect">
              <a:avLst/>
            </a:prstGeom>
            <a:solidFill>
              <a:srgbClr val="F8A938"/>
            </a:solidFill>
            <a:ln>
              <a:noFill/>
            </a:ln>
          </p:spPr>
          <p:txBody>
            <a:bodyPr spcFirstLastPara="1" wrap="square" lIns="74875" tIns="74875" rIns="74875" bIns="74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6">
                <a:solidFill>
                  <a:srgbClr val="C6D429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 rot="-193856">
              <a:off x="1587397" y="1977033"/>
              <a:ext cx="7835254" cy="1401739"/>
            </a:xfrm>
            <a:prstGeom prst="rect">
              <a:avLst/>
            </a:prstGeom>
            <a:solidFill>
              <a:srgbClr val="E33D8B"/>
            </a:solidFill>
            <a:ln>
              <a:noFill/>
            </a:ln>
          </p:spPr>
          <p:txBody>
            <a:bodyPr spcFirstLastPara="1" wrap="square" lIns="74875" tIns="74875" rIns="74875" bIns="74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46"/>
            </a:p>
          </p:txBody>
        </p:sp>
        <p:sp>
          <p:nvSpPr>
            <p:cNvPr id="923" name="Google Shape;923;p48"/>
            <p:cNvSpPr txBox="1"/>
            <p:nvPr/>
          </p:nvSpPr>
          <p:spPr>
            <a:xfrm rot="-265574">
              <a:off x="-611217" y="108693"/>
              <a:ext cx="12645214" cy="2031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4875" tIns="74875" rIns="74875" bIns="7487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827">
                  <a:solidFill>
                    <a:srgbClr val="3CB28D"/>
                  </a:solidFill>
                  <a:latin typeface="Borel"/>
                  <a:ea typeface="Borel"/>
                  <a:cs typeface="Borel"/>
                  <a:sym typeface="Borel"/>
                </a:rPr>
                <a:t>Grazie</a:t>
              </a:r>
              <a:endParaRPr sz="9827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endParaRPr>
            </a:p>
          </p:txBody>
        </p:sp>
        <p:sp>
          <p:nvSpPr>
            <p:cNvPr id="924" name="Google Shape;924;p48"/>
            <p:cNvSpPr txBox="1"/>
            <p:nvPr/>
          </p:nvSpPr>
          <p:spPr>
            <a:xfrm rot="-287830">
              <a:off x="1740991" y="1351180"/>
              <a:ext cx="9025617" cy="2223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325" tIns="65150" rIns="130325" bIns="651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6842">
                  <a:solidFill>
                    <a:srgbClr val="C6D429"/>
                  </a:solidFill>
                  <a:latin typeface="Niconne"/>
                  <a:ea typeface="Niconne"/>
                  <a:cs typeface="Niconne"/>
                  <a:sym typeface="Niconne"/>
                </a:rPr>
                <a:t>della</a:t>
              </a:r>
              <a:r>
                <a:rPr lang="it-IT" sz="10976" b="1">
                  <a:solidFill>
                    <a:srgbClr val="C6D429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 </a:t>
              </a:r>
              <a:r>
                <a:rPr lang="it-IT" sz="8189" b="1">
                  <a:solidFill>
                    <a:srgbClr val="C6D429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VOSTRA</a:t>
              </a:r>
              <a:r>
                <a:rPr lang="it-IT" sz="10976" b="1">
                  <a:solidFill>
                    <a:srgbClr val="C6D429"/>
                  </a:solidFill>
                  <a:latin typeface="Alumni Sans"/>
                  <a:ea typeface="Alumni Sans"/>
                  <a:cs typeface="Alumni Sans"/>
                  <a:sym typeface="Alumni Sans"/>
                </a:rPr>
                <a:t> </a:t>
              </a:r>
              <a:endParaRPr sz="5131">
                <a:solidFill>
                  <a:srgbClr val="C6D42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8"/>
            <p:cNvSpPr txBox="1"/>
            <p:nvPr/>
          </p:nvSpPr>
          <p:spPr>
            <a:xfrm rot="280725">
              <a:off x="3403452" y="3470598"/>
              <a:ext cx="5700696" cy="186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325" tIns="130325" rIns="130325" bIns="1303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8189" b="1">
                  <a:solidFill>
                    <a:srgbClr val="E33D8B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FIDUCIA</a:t>
              </a:r>
              <a:endParaRPr sz="8189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3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3" name="Google Shape;833;p43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3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3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3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3"/>
          <p:cNvSpPr/>
          <p:nvPr/>
        </p:nvSpPr>
        <p:spPr>
          <a:xfrm>
            <a:off x="1173096" y="-1477825"/>
            <a:ext cx="9798900" cy="3445500"/>
          </a:xfrm>
          <a:prstGeom prst="trapezoid">
            <a:avLst>
              <a:gd name="adj" fmla="val 13559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40375" tIns="40375" rIns="40375" bIns="4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8"/>
          </a:p>
        </p:txBody>
      </p:sp>
      <p:sp>
        <p:nvSpPr>
          <p:cNvPr id="838" name="Google Shape;838;p43"/>
          <p:cNvSpPr/>
          <p:nvPr/>
        </p:nvSpPr>
        <p:spPr>
          <a:xfrm rot="-55912">
            <a:off x="1257015" y="-1602586"/>
            <a:ext cx="9260125" cy="3412122"/>
          </a:xfrm>
          <a:prstGeom prst="trapezoid">
            <a:avLst>
              <a:gd name="adj" fmla="val 14359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375" tIns="40375" rIns="40375" bIns="4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18"/>
          </a:p>
        </p:txBody>
      </p:sp>
      <p:sp>
        <p:nvSpPr>
          <p:cNvPr id="839" name="Google Shape;839;p43"/>
          <p:cNvSpPr txBox="1"/>
          <p:nvPr/>
        </p:nvSpPr>
        <p:spPr>
          <a:xfrm>
            <a:off x="1595750" y="2281650"/>
            <a:ext cx="9696600" cy="3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PERCHÉ I RAGAZZI CI SONO E NOI NON POSSIAMO NON ESSERCI</a:t>
            </a:r>
            <a:endParaRPr sz="700" dirty="0">
              <a:solidFill>
                <a:srgbClr val="F8A938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E33D8B"/>
                </a:solidFill>
                <a:latin typeface="Borel"/>
                <a:ea typeface="Borel"/>
                <a:cs typeface="Borel"/>
                <a:sym typeface="Borel"/>
              </a:rPr>
              <a:t>PERCHÉ ABBIAMO QUALCOSA,O MEGLIO QUALCUNO DA ANNUNCIARE</a:t>
            </a:r>
            <a:endParaRPr sz="700" dirty="0">
              <a:solidFill>
                <a:srgbClr val="E33D8B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3CB28D"/>
                </a:solidFill>
                <a:latin typeface="Borel"/>
                <a:ea typeface="Borel"/>
                <a:cs typeface="Borel"/>
                <a:sym typeface="Borel"/>
              </a:rPr>
              <a:t>PERCHÉ VOGLIAMO VIVERE ESPERIENZE FRATERNE E COMUNITARIE</a:t>
            </a:r>
            <a:endParaRPr sz="700" dirty="0">
              <a:solidFill>
                <a:srgbClr val="3CB28D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C6D429"/>
                </a:solidFill>
                <a:latin typeface="Borel"/>
                <a:ea typeface="Borel"/>
                <a:cs typeface="Borel"/>
                <a:sym typeface="Borel"/>
              </a:rPr>
              <a:t>PERCHÉ POSSIAMO PRENDERCI DELLE RESPONSABILITÀ</a:t>
            </a:r>
            <a:endParaRPr sz="700" dirty="0">
              <a:solidFill>
                <a:srgbClr val="C6D429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PERCHÉ È UN MODO DIVERSO DI STARE </a:t>
            </a:r>
            <a:endParaRPr sz="2100" dirty="0">
              <a:solidFill>
                <a:srgbClr val="F8A938"/>
              </a:solidFill>
              <a:latin typeface="Borel"/>
              <a:ea typeface="Borel"/>
              <a:cs typeface="Borel"/>
              <a:sym typeface="Bor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dirty="0">
                <a:solidFill>
                  <a:srgbClr val="F8A938"/>
                </a:solidFill>
                <a:latin typeface="Borel"/>
                <a:ea typeface="Borel"/>
                <a:cs typeface="Borel"/>
                <a:sym typeface="Borel"/>
              </a:rPr>
              <a:t>IN QUESTO TEMPO A CUI NON VOGLIAMO RINUNCIARE!!</a:t>
            </a:r>
            <a:endParaRPr sz="700" dirty="0">
              <a:solidFill>
                <a:srgbClr val="F8A938"/>
              </a:solidFill>
              <a:latin typeface="Borel"/>
              <a:ea typeface="Borel"/>
              <a:cs typeface="Borel"/>
              <a:sym typeface="Borel"/>
            </a:endParaRPr>
          </a:p>
        </p:txBody>
      </p:sp>
      <p:sp>
        <p:nvSpPr>
          <p:cNvPr id="840" name="Google Shape;840;p43"/>
          <p:cNvSpPr txBox="1"/>
          <p:nvPr/>
        </p:nvSpPr>
        <p:spPr>
          <a:xfrm>
            <a:off x="-209875" y="0"/>
            <a:ext cx="12585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 dirty="0" err="1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perchè</a:t>
            </a:r>
            <a:r>
              <a:rPr lang="it-IT" sz="9600" dirty="0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 l’oratorio </a:t>
            </a:r>
            <a:endParaRPr sz="9600" dirty="0">
              <a:solidFill>
                <a:srgbClr val="E33D8B"/>
              </a:solidFill>
              <a:latin typeface="Niconne"/>
              <a:ea typeface="Niconne"/>
              <a:cs typeface="Niconne"/>
              <a:sym typeface="Niconne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ORGANIZZA IL CRE? </a:t>
            </a:r>
            <a:endParaRPr sz="400" b="1" dirty="0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41" name="Google Shape;841;p43"/>
          <p:cNvSpPr/>
          <p:nvPr/>
        </p:nvSpPr>
        <p:spPr>
          <a:xfrm rot="-279287">
            <a:off x="1012125" y="2990484"/>
            <a:ext cx="694992" cy="596259"/>
          </a:xfrm>
          <a:prstGeom prst="trapezoid">
            <a:avLst>
              <a:gd name="adj" fmla="val 12044"/>
            </a:avLst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2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42" name="Google Shape;842;p43"/>
          <p:cNvSpPr/>
          <p:nvPr/>
        </p:nvSpPr>
        <p:spPr>
          <a:xfrm rot="324028">
            <a:off x="1086863" y="3725487"/>
            <a:ext cx="694884" cy="596345"/>
          </a:xfrm>
          <a:prstGeom prst="trapezoid">
            <a:avLst>
              <a:gd name="adj" fmla="val 0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3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43" name="Google Shape;843;p43"/>
          <p:cNvSpPr/>
          <p:nvPr/>
        </p:nvSpPr>
        <p:spPr>
          <a:xfrm rot="690237">
            <a:off x="1789452" y="5605493"/>
            <a:ext cx="694961" cy="596353"/>
          </a:xfrm>
          <a:prstGeom prst="trapezoid">
            <a:avLst>
              <a:gd name="adj" fmla="val 11908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5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44" name="Google Shape;844;p43"/>
          <p:cNvSpPr/>
          <p:nvPr/>
        </p:nvSpPr>
        <p:spPr>
          <a:xfrm rot="608733">
            <a:off x="1944967" y="4480909"/>
            <a:ext cx="694865" cy="596173"/>
          </a:xfrm>
          <a:prstGeom prst="trapezoid">
            <a:avLst>
              <a:gd name="adj" fmla="val 14134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4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845" name="Google Shape;845;p43"/>
          <p:cNvSpPr/>
          <p:nvPr/>
        </p:nvSpPr>
        <p:spPr>
          <a:xfrm rot="-605550">
            <a:off x="1220074" y="2167290"/>
            <a:ext cx="695055" cy="596363"/>
          </a:xfrm>
          <a:prstGeom prst="trapezoid">
            <a:avLst>
              <a:gd name="adj" fmla="val 11908"/>
            </a:avLst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1</a:t>
            </a:r>
            <a:endParaRPr sz="43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4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1" name="Google Shape;851;p44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4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44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4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44"/>
          <p:cNvSpPr/>
          <p:nvPr/>
        </p:nvSpPr>
        <p:spPr>
          <a:xfrm rot="5213686">
            <a:off x="363379" y="514911"/>
            <a:ext cx="4064969" cy="6082426"/>
          </a:xfrm>
          <a:prstGeom prst="trapezoid">
            <a:avLst>
              <a:gd name="adj" fmla="val 9855"/>
            </a:avLst>
          </a:prstGeom>
          <a:solidFill>
            <a:srgbClr val="3CB28D"/>
          </a:solidFill>
          <a:ln>
            <a:noFill/>
          </a:ln>
        </p:spPr>
        <p:txBody>
          <a:bodyPr spcFirstLastPara="1" wrap="square" lIns="35325" tIns="35325" rIns="35325" bIns="3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"/>
          </a:p>
        </p:txBody>
      </p:sp>
      <p:sp>
        <p:nvSpPr>
          <p:cNvPr id="856" name="Google Shape;856;p44"/>
          <p:cNvSpPr/>
          <p:nvPr/>
        </p:nvSpPr>
        <p:spPr>
          <a:xfrm rot="5213675">
            <a:off x="543758" y="598520"/>
            <a:ext cx="3715857" cy="5845974"/>
          </a:xfrm>
          <a:prstGeom prst="trapezoid">
            <a:avLst>
              <a:gd name="adj" fmla="val 9855"/>
            </a:avLst>
          </a:prstGeom>
          <a:noFill/>
          <a:ln w="333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325" tIns="35325" rIns="35325" bIns="3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"/>
          </a:p>
        </p:txBody>
      </p:sp>
      <p:sp>
        <p:nvSpPr>
          <p:cNvPr id="857" name="Google Shape;857;p44"/>
          <p:cNvSpPr txBox="1"/>
          <p:nvPr/>
        </p:nvSpPr>
        <p:spPr>
          <a:xfrm>
            <a:off x="5989747" y="1628200"/>
            <a:ext cx="5265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dirty="0">
                <a:solidFill>
                  <a:schemeClr val="dk1"/>
                </a:solidFill>
              </a:rPr>
              <a:t>Perché desideriamo siglare con voi </a:t>
            </a:r>
            <a:r>
              <a:rPr lang="it-IT" sz="2400" dirty="0">
                <a:solidFill>
                  <a:schemeClr val="dk1"/>
                </a:solidFill>
                <a:highlight>
                  <a:srgbClr val="F9C54E"/>
                </a:highlight>
              </a:rPr>
              <a:t>un patto educativo</a:t>
            </a:r>
            <a:r>
              <a:rPr lang="it-IT" sz="2400" dirty="0">
                <a:solidFill>
                  <a:schemeClr val="dk1"/>
                </a:solidFill>
              </a:rPr>
              <a:t> in cui impegnarci reciprocamente ad </a:t>
            </a:r>
            <a:r>
              <a:rPr lang="it-IT" sz="2400" dirty="0">
                <a:solidFill>
                  <a:schemeClr val="dk1"/>
                </a:solidFill>
                <a:highlight>
                  <a:srgbClr val="E93E8F"/>
                </a:highlight>
              </a:rPr>
              <a:t>educare</a:t>
            </a:r>
            <a:r>
              <a:rPr lang="it-IT" sz="2400" dirty="0">
                <a:solidFill>
                  <a:schemeClr val="dk1"/>
                </a:solidFill>
              </a:rPr>
              <a:t> i vostri figli in </a:t>
            </a:r>
            <a:r>
              <a:rPr lang="it-IT" sz="2400" dirty="0">
                <a:solidFill>
                  <a:schemeClr val="dk1"/>
                </a:solidFill>
                <a:highlight>
                  <a:srgbClr val="3CB28D"/>
                </a:highlight>
              </a:rPr>
              <a:t>un’alleanza capace di generare relazioni autentiche</a:t>
            </a:r>
            <a:r>
              <a:rPr lang="it-IT" sz="2400" dirty="0">
                <a:solidFill>
                  <a:schemeClr val="dk1"/>
                </a:solidFill>
              </a:rPr>
              <a:t>, occasioni di confronto e di non farvi sentire soli a preoccuparvi e occuparvi del loro diventare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</a:rPr>
              <a:t>«veri uomini, onesti cittadini e bravi cristiani».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858" name="Google Shape;858;p44"/>
          <p:cNvSpPr txBox="1"/>
          <p:nvPr/>
        </p:nvSpPr>
        <p:spPr>
          <a:xfrm>
            <a:off x="860925" y="2237125"/>
            <a:ext cx="54036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C6D429"/>
                </a:solidFill>
                <a:latin typeface="Niconne"/>
                <a:ea typeface="Niconne"/>
                <a:cs typeface="Niconne"/>
                <a:sym typeface="Niconne"/>
              </a:rPr>
              <a:t>perchè </a:t>
            </a:r>
            <a:endParaRPr sz="9600">
              <a:solidFill>
                <a:srgbClr val="C6D429"/>
              </a:solidFill>
              <a:latin typeface="Niconne"/>
              <a:ea typeface="Niconne"/>
              <a:cs typeface="Niconne"/>
              <a:sym typeface="Niconne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rgbClr val="C6D429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VI ABBIAMO </a:t>
            </a:r>
            <a:endParaRPr sz="4800">
              <a:solidFill>
                <a:srgbClr val="C6D429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C6D429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CHIAMATO?</a:t>
            </a:r>
            <a:endParaRPr sz="4800" b="1">
              <a:solidFill>
                <a:srgbClr val="C6D429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45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4" name="Google Shape;864;p45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5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45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45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45"/>
          <p:cNvSpPr txBox="1"/>
          <p:nvPr/>
        </p:nvSpPr>
        <p:spPr>
          <a:xfrm>
            <a:off x="1258024" y="2054625"/>
            <a:ext cx="4494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È il benvenuto!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Cre 2025 è per tutti nella consapevolezza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della sua identità religiosa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nella costruzione di un dialogo fraterno e fecondo.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5"/>
          <p:cNvSpPr/>
          <p:nvPr/>
        </p:nvSpPr>
        <p:spPr>
          <a:xfrm rot="5206945">
            <a:off x="7620505" y="116318"/>
            <a:ext cx="4420268" cy="6855065"/>
          </a:xfrm>
          <a:prstGeom prst="trapezoid">
            <a:avLst>
              <a:gd name="adj" fmla="val 9855"/>
            </a:avLst>
          </a:prstGeom>
          <a:solidFill>
            <a:srgbClr val="C6D429"/>
          </a:solidFill>
          <a:ln>
            <a:noFill/>
          </a:ln>
        </p:spPr>
        <p:txBody>
          <a:bodyPr spcFirstLastPara="1" wrap="square" lIns="35325" tIns="35325" rIns="35325" bIns="3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"/>
          </a:p>
        </p:txBody>
      </p:sp>
      <p:sp>
        <p:nvSpPr>
          <p:cNvPr id="870" name="Google Shape;870;p45"/>
          <p:cNvSpPr/>
          <p:nvPr/>
        </p:nvSpPr>
        <p:spPr>
          <a:xfrm rot="5206931">
            <a:off x="7816806" y="211642"/>
            <a:ext cx="4040470" cy="6588891"/>
          </a:xfrm>
          <a:prstGeom prst="trapezoid">
            <a:avLst>
              <a:gd name="adj" fmla="val 9855"/>
            </a:avLst>
          </a:prstGeom>
          <a:noFill/>
          <a:ln w="333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5325" tIns="35325" rIns="35325" bIns="353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"/>
          </a:p>
        </p:txBody>
      </p:sp>
      <p:sp>
        <p:nvSpPr>
          <p:cNvPr id="871" name="Google Shape;871;p45"/>
          <p:cNvSpPr txBox="1"/>
          <p:nvPr/>
        </p:nvSpPr>
        <p:spPr>
          <a:xfrm>
            <a:off x="5752150" y="1900000"/>
            <a:ext cx="54036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600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per chi </a:t>
            </a:r>
            <a:endParaRPr sz="9600">
              <a:solidFill>
                <a:srgbClr val="E33D8B"/>
              </a:solidFill>
              <a:latin typeface="Niconne"/>
              <a:ea typeface="Niconne"/>
              <a:cs typeface="Niconne"/>
              <a:sym typeface="Niconne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rgbClr val="E33D8B"/>
                </a:solidFill>
                <a:latin typeface="Mogra"/>
                <a:ea typeface="Mogra"/>
                <a:cs typeface="Mogra"/>
                <a:sym typeface="Mogra"/>
              </a:rPr>
              <a:t>APPARTENESSE</a:t>
            </a:r>
            <a:endParaRPr sz="4800">
              <a:solidFill>
                <a:srgbClr val="E33D8B"/>
              </a:solidFill>
              <a:latin typeface="Mogra"/>
              <a:ea typeface="Mogra"/>
              <a:cs typeface="Mogra"/>
              <a:sym typeface="Mogra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AD ALTRE</a:t>
            </a:r>
            <a:endParaRPr sz="4800" b="1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1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TRADIZIONI</a:t>
            </a:r>
            <a:br>
              <a:rPr lang="it-IT" sz="4800" b="1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</a:br>
            <a:r>
              <a:rPr lang="it-IT" sz="4800" b="1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RELIGIOSE</a:t>
            </a:r>
            <a:endParaRPr sz="4800" b="1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/>
          <p:cNvSpPr/>
          <p:nvPr/>
        </p:nvSpPr>
        <p:spPr>
          <a:xfrm rot="-123832">
            <a:off x="788973" y="419441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/>
          <p:cNvSpPr/>
          <p:nvPr/>
        </p:nvSpPr>
        <p:spPr>
          <a:xfrm rot="-194118">
            <a:off x="973141" y="674552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/>
          <p:cNvSpPr txBox="1"/>
          <p:nvPr/>
        </p:nvSpPr>
        <p:spPr>
          <a:xfrm rot="-206611">
            <a:off x="1047005" y="650275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I tempi del CRE</a:t>
            </a:r>
            <a:endParaRPr sz="100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F420AC-14C3-71D2-F5C9-80D33D672F01}"/>
              </a:ext>
            </a:extLst>
          </p:cNvPr>
          <p:cNvSpPr txBox="1"/>
          <p:nvPr/>
        </p:nvSpPr>
        <p:spPr>
          <a:xfrm>
            <a:off x="364677" y="1508533"/>
            <a:ext cx="10842171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5000" b="1" kern="1400" dirty="0">
                <a:ln>
                  <a:noFill/>
                </a:ln>
                <a:solidFill>
                  <a:srgbClr val="3CB28D"/>
                </a:solidFill>
                <a:effectLst/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Dal 23 giugno al 2 agosto 2025</a:t>
            </a:r>
            <a:endParaRPr lang="it-IT" sz="5000" kern="1400" dirty="0">
              <a:ln>
                <a:noFill/>
              </a:ln>
              <a:solidFill>
                <a:srgbClr val="3CB28D"/>
              </a:solidFill>
              <a:effectLst/>
              <a:latin typeface="Mogra" panose="020B0604020202020204" charset="0"/>
              <a:ea typeface="Borel" panose="020B0604020202020204" charset="-94"/>
              <a:cs typeface="Mogra" panose="020B060402020202020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2B3444-C86A-CEB2-991A-EFDDF244C53D}"/>
              </a:ext>
            </a:extLst>
          </p:cNvPr>
          <p:cNvSpPr txBox="1"/>
          <p:nvPr/>
        </p:nvSpPr>
        <p:spPr>
          <a:xfrm>
            <a:off x="283245" y="2502500"/>
            <a:ext cx="11139837" cy="436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000" b="1" u="sng" kern="1400" dirty="0">
                <a:solidFill>
                  <a:srgbClr val="FF0000"/>
                </a:solidFill>
                <a:highlight>
                  <a:srgbClr val="00FFFF"/>
                </a:highlight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IN ORATORIO</a:t>
            </a:r>
            <a:r>
              <a:rPr lang="it-IT" sz="3000" b="1" kern="1400" dirty="0">
                <a:solidFill>
                  <a:srgbClr val="FF0000"/>
                </a:solidFill>
                <a:highlight>
                  <a:srgbClr val="00FFFF"/>
                </a:highlight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 </a:t>
            </a:r>
            <a:r>
              <a:rPr lang="it-IT" sz="3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dal 23/6 al 18/7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DA LUNEDÌ A VENERDÌ dalle 9* alle 18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Per ELEMENTARI e MEDIE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000" b="1" u="sng" kern="140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AL MARE a Cesenatico</a:t>
            </a:r>
            <a:r>
              <a:rPr lang="it-IT" sz="3000" b="1" kern="1400" dirty="0">
                <a:solidFill>
                  <a:srgbClr val="FF0000"/>
                </a:solidFill>
                <a:highlight>
                  <a:srgbClr val="FFFF00"/>
                </a:highlight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 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800" b="1" kern="1400" dirty="0">
                <a:ln>
                  <a:noFill/>
                </a:ln>
                <a:solidFill>
                  <a:srgbClr val="FF0000"/>
                </a:solidFill>
                <a:effectLst/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dal 21 al 26/7 </a:t>
            </a:r>
            <a:r>
              <a:rPr lang="it-IT" sz="2800" b="1" kern="1400" dirty="0">
                <a:solidFill>
                  <a:srgbClr val="FF0000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per 3^-4^-5^ ELEM. e 1^ MEDIA</a:t>
            </a:r>
            <a:r>
              <a:rPr lang="it-IT" sz="3000" b="1" kern="1400" dirty="0">
                <a:solidFill>
                  <a:srgbClr val="FF0000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 </a:t>
            </a:r>
            <a:r>
              <a:rPr lang="it-IT" sz="2400" b="1" kern="1400" dirty="0">
                <a:solidFill>
                  <a:srgbClr val="FF0000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(</a:t>
            </a:r>
            <a:r>
              <a:rPr lang="it-IT" sz="2000" b="1" kern="1400" dirty="0">
                <a:solidFill>
                  <a:srgbClr val="FF0000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restano 2 posti maschi)</a:t>
            </a:r>
            <a:endParaRPr lang="it-IT" sz="3000" b="1" kern="1400" dirty="0">
              <a:solidFill>
                <a:srgbClr val="FF0000"/>
              </a:solidFill>
              <a:latin typeface="Mogra" panose="020B0604020202020204" charset="0"/>
              <a:ea typeface="Borel" panose="020B0604020202020204" charset="-94"/>
              <a:cs typeface="Mogra" panose="020B060402020202020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000" b="1" kern="1400" dirty="0">
                <a:solidFill>
                  <a:srgbClr val="F8A938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 </a:t>
            </a:r>
            <a:r>
              <a:rPr lang="it-IT" sz="2800" b="1" kern="1400" dirty="0">
                <a:solidFill>
                  <a:schemeClr val="bg2">
                    <a:lumMod val="90000"/>
                    <a:lumOff val="10000"/>
                  </a:schemeClr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dal 26/7 al 02/8 per 2^-3^ MEDIA e 1^ ADO (posti esauriti)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endParaRPr lang="it-IT" sz="3000" kern="1400" dirty="0">
              <a:ln>
                <a:noFill/>
              </a:ln>
              <a:solidFill>
                <a:srgbClr val="F9C54E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DD314B85-F8C8-DD5C-44F4-92EF515011D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5ACAEB1A-50E1-2191-2972-7D474598138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684868A9-FB97-BBFD-927B-20EE5491FF0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>
          <a:extLst>
            <a:ext uri="{FF2B5EF4-FFF2-40B4-BE49-F238E27FC236}">
              <a16:creationId xmlns:a16="http://schemas.microsoft.com/office/drawing/2014/main" id="{B96A4240-41C4-C7A8-526D-9E7D74F7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6">
            <a:extLst>
              <a:ext uri="{FF2B5EF4-FFF2-40B4-BE49-F238E27FC236}">
                <a16:creationId xmlns:a16="http://schemas.microsoft.com/office/drawing/2014/main" id="{59B5E357-25AA-B35B-E8A3-18A64F09EA3D}"/>
              </a:ext>
            </a:extLst>
          </p:cNvPr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46" title="Materiale per Diocesi SFUMATURA ARANCIO8.png">
            <a:extLst>
              <a:ext uri="{FF2B5EF4-FFF2-40B4-BE49-F238E27FC236}">
                <a16:creationId xmlns:a16="http://schemas.microsoft.com/office/drawing/2014/main" id="{643A0993-D07C-4373-8652-F3143450584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7777849" y="3047101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6" title="Materiale per Diocesi SFUMATURA FUCSIA8.png">
            <a:extLst>
              <a:ext uri="{FF2B5EF4-FFF2-40B4-BE49-F238E27FC236}">
                <a16:creationId xmlns:a16="http://schemas.microsoft.com/office/drawing/2014/main" id="{7F687D8E-79DF-7172-0581-335DDD4BA5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2900" y="-393447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46">
            <a:extLst>
              <a:ext uri="{FF2B5EF4-FFF2-40B4-BE49-F238E27FC236}">
                <a16:creationId xmlns:a16="http://schemas.microsoft.com/office/drawing/2014/main" id="{9E01404D-5353-2127-48EF-292A073709FE}"/>
              </a:ext>
            </a:extLst>
          </p:cNvPr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3CB2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46">
            <a:extLst>
              <a:ext uri="{FF2B5EF4-FFF2-40B4-BE49-F238E27FC236}">
                <a16:creationId xmlns:a16="http://schemas.microsoft.com/office/drawing/2014/main" id="{6AB3C58B-AF29-C63C-9820-D8663857902C}"/>
              </a:ext>
            </a:extLst>
          </p:cNvPr>
          <p:cNvSpPr/>
          <p:nvPr/>
        </p:nvSpPr>
        <p:spPr>
          <a:xfrm rot="-123832">
            <a:off x="764151" y="316187"/>
            <a:ext cx="10504414" cy="64341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it-IT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83" name="Google Shape;883;p46">
            <a:extLst>
              <a:ext uri="{FF2B5EF4-FFF2-40B4-BE49-F238E27FC236}">
                <a16:creationId xmlns:a16="http://schemas.microsoft.com/office/drawing/2014/main" id="{BBF814EA-8462-D793-1590-4E016E9D0116}"/>
              </a:ext>
            </a:extLst>
          </p:cNvPr>
          <p:cNvSpPr/>
          <p:nvPr/>
        </p:nvSpPr>
        <p:spPr>
          <a:xfrm rot="-194118">
            <a:off x="999257" y="505071"/>
            <a:ext cx="5156218" cy="842252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48450" tIns="48450" rIns="48450" bIns="48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42"/>
          </a:p>
        </p:txBody>
      </p:sp>
      <p:sp>
        <p:nvSpPr>
          <p:cNvPr id="884" name="Google Shape;884;p46">
            <a:extLst>
              <a:ext uri="{FF2B5EF4-FFF2-40B4-BE49-F238E27FC236}">
                <a16:creationId xmlns:a16="http://schemas.microsoft.com/office/drawing/2014/main" id="{802A16A2-CEC5-3E14-BD87-D34F7C0B43DA}"/>
              </a:ext>
            </a:extLst>
          </p:cNvPr>
          <p:cNvSpPr txBox="1"/>
          <p:nvPr/>
        </p:nvSpPr>
        <p:spPr>
          <a:xfrm>
            <a:off x="1010680" y="523620"/>
            <a:ext cx="5174442" cy="82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725" tIns="61725" rIns="61725" bIns="61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25" b="1" dirty="0">
                <a:solidFill>
                  <a:schemeClr val="tx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organigramma</a:t>
            </a:r>
            <a:endParaRPr sz="100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0E17A6-2F06-DD2F-D1FB-4405F73D44D7}"/>
              </a:ext>
            </a:extLst>
          </p:cNvPr>
          <p:cNvSpPr txBox="1"/>
          <p:nvPr/>
        </p:nvSpPr>
        <p:spPr>
          <a:xfrm>
            <a:off x="364677" y="1321821"/>
            <a:ext cx="10842171" cy="5272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1800" b="1" kern="1400" dirty="0">
                <a:ln>
                  <a:noFill/>
                </a:ln>
                <a:solidFill>
                  <a:schemeClr val="tx1"/>
                </a:solidFill>
                <a:effectLst/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Direttore responsabile CRE: don Giovanni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800" b="1" kern="1400" dirty="0">
                <a:solidFill>
                  <a:schemeClr val="tx1"/>
                </a:solidFill>
                <a:highlight>
                  <a:srgbClr val="FFFF00"/>
                </a:highlight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Coordinatori:</a:t>
            </a:r>
            <a:endParaRPr lang="it-IT" sz="4800" b="1" kern="1400" dirty="0">
              <a:solidFill>
                <a:schemeClr val="tx1"/>
              </a:solidFill>
              <a:highlight>
                <a:srgbClr val="FFFF00"/>
              </a:highlight>
              <a:latin typeface="Mogra" panose="020B0604020202020204" charset="0"/>
              <a:ea typeface="Borel" panose="020B0604020202020204" charset="-94"/>
              <a:cs typeface="Mogra" panose="020B0604020202020204" charset="0"/>
            </a:endParaRP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8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Giulia e Mariana </a:t>
            </a: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(per 1-2-3-4 </a:t>
            </a:r>
            <a:r>
              <a:rPr lang="it-IT" sz="2400" b="1" kern="1400" dirty="0" err="1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elem</a:t>
            </a: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.)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32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Jacques e Mark </a:t>
            </a:r>
            <a:r>
              <a:rPr lang="it-IT" sz="2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(si aggiungerà Alessandro dopo maturità)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10 animatori maggiorenni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30 animatori di 2-3-4 superiore + 25 animatori di 1 superiore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20 mamme per laboratori, servizio mensa e merende 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(si accettano nuovi volontari)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4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4 guide per gite in montagna (Guide alpine gruppo GEM)</a:t>
            </a:r>
          </a:p>
          <a:p>
            <a:pPr marL="0" marR="0" indent="0" algn="ctr">
              <a:lnSpc>
                <a:spcPct val="119000"/>
              </a:lnSpc>
              <a:spcAft>
                <a:spcPts val="600"/>
              </a:spcAft>
              <a:buNone/>
            </a:pPr>
            <a:r>
              <a:rPr lang="it-IT" sz="2000" b="1" kern="1400" dirty="0">
                <a:solidFill>
                  <a:schemeClr val="tx1"/>
                </a:solidFill>
                <a:latin typeface="Mogra" panose="020B0604020202020204" charset="0"/>
                <a:ea typeface="Borel" panose="020B0604020202020204" charset="-94"/>
                <a:cs typeface="Mogra" panose="020B0604020202020204" charset="0"/>
              </a:rPr>
              <a:t>Alcuni volontari per uscite a piedi e in bici (Alpini)</a:t>
            </a:r>
          </a:p>
        </p:txBody>
      </p:sp>
      <p:sp>
        <p:nvSpPr>
          <p:cNvPr id="7" name="Control 1">
            <a:extLst>
              <a:ext uri="{FF2B5EF4-FFF2-40B4-BE49-F238E27FC236}">
                <a16:creationId xmlns:a16="http://schemas.microsoft.com/office/drawing/2014/main" id="{DC2AE4B4-8AF4-06EC-C282-8D644C2DEEB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86807" y="3647686"/>
            <a:ext cx="5214097" cy="228411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Control 2">
            <a:extLst>
              <a:ext uri="{FF2B5EF4-FFF2-40B4-BE49-F238E27FC236}">
                <a16:creationId xmlns:a16="http://schemas.microsoft.com/office/drawing/2014/main" id="{02C1A07F-21CD-B3BE-4E55-1458D5FCC47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381492" y="7187682"/>
            <a:ext cx="4843463" cy="2174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ontrol 4">
            <a:extLst>
              <a:ext uri="{FF2B5EF4-FFF2-40B4-BE49-F238E27FC236}">
                <a16:creationId xmlns:a16="http://schemas.microsoft.com/office/drawing/2014/main" id="{7E4AD4AB-E2C4-EAED-FC44-BFADC564050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1339146" y="8390658"/>
            <a:ext cx="4645025" cy="2673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13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" title="Materiale per Diocesi SFUMATURA ARANCI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85940">
            <a:off x="-2369951" y="-2521349"/>
            <a:ext cx="685799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title="Materiale per Diocesi SFUMATURA VERDE SCURO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 rot="-152288">
            <a:off x="650657" y="219380"/>
            <a:ext cx="11096486" cy="6288792"/>
          </a:xfrm>
          <a:prstGeom prst="rect">
            <a:avLst/>
          </a:prstGeom>
          <a:noFill/>
          <a:ln w="38100" cap="flat" cmpd="sng">
            <a:solidFill>
              <a:srgbClr val="E33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-123832">
            <a:off x="828818" y="487003"/>
            <a:ext cx="10504414" cy="5869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250433">
            <a:off x="1405690" y="3205316"/>
            <a:ext cx="9282319" cy="1774417"/>
          </a:xfrm>
          <a:prstGeom prst="rect">
            <a:avLst/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6D429"/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 rot="-193856">
            <a:off x="3606608" y="940516"/>
            <a:ext cx="5764663" cy="1401739"/>
          </a:xfrm>
          <a:prstGeom prst="rec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 txBox="1"/>
          <p:nvPr/>
        </p:nvSpPr>
        <p:spPr>
          <a:xfrm rot="-287792">
            <a:off x="4000976" y="376390"/>
            <a:ext cx="5467749" cy="222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79550" rIns="159150" bIns="79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403" b="1" dirty="0">
                <a:solidFill>
                  <a:srgbClr val="C6D429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lang="it-IT" sz="10000" b="1" dirty="0">
                <a:solidFill>
                  <a:srgbClr val="C6D429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TEMA</a:t>
            </a:r>
            <a:r>
              <a:rPr lang="it-IT" sz="13403" b="1" dirty="0">
                <a:solidFill>
                  <a:srgbClr val="C6D429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endParaRPr sz="6266" dirty="0">
              <a:solidFill>
                <a:srgbClr val="C6D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 rot="280778">
            <a:off x="2024793" y="2896298"/>
            <a:ext cx="9328999" cy="238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355" dirty="0">
                <a:solidFill>
                  <a:srgbClr val="E33D8B"/>
                </a:solidFill>
                <a:latin typeface="Niconne"/>
                <a:ea typeface="Niconne"/>
                <a:cs typeface="Niconne"/>
                <a:sym typeface="Niconne"/>
              </a:rPr>
              <a:t>del</a:t>
            </a:r>
            <a:r>
              <a:rPr lang="it-IT" sz="13403" b="1" dirty="0">
                <a:solidFill>
                  <a:srgbClr val="E33D8B"/>
                </a:solidFill>
                <a:latin typeface="Alumni Sans"/>
                <a:ea typeface="Alumni Sans"/>
                <a:cs typeface="Alumni Sans"/>
                <a:sym typeface="Alumni Sans"/>
              </a:rPr>
              <a:t> </a:t>
            </a:r>
            <a:r>
              <a:rPr lang="it-IT" sz="10000" b="1" dirty="0">
                <a:solidFill>
                  <a:srgbClr val="E33D8B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CRE 2025</a:t>
            </a:r>
            <a:endParaRPr sz="10000" dirty="0">
              <a:solidFill>
                <a:srgbClr val="E33D8B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-209875" y="-113000"/>
            <a:ext cx="12585300" cy="7087200"/>
          </a:xfrm>
          <a:prstGeom prst="rect">
            <a:avLst/>
          </a:prstGeom>
          <a:solidFill>
            <a:srgbClr val="C6D4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3" title="Materiale per Diocesi SFUMATURA VERDE SCURO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025" y="1707725"/>
            <a:ext cx="8298373" cy="82983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 rot="-152288">
            <a:off x="621407" y="589655"/>
            <a:ext cx="11096486" cy="4972292"/>
          </a:xfrm>
          <a:prstGeom prst="rect">
            <a:avLst/>
          </a:prstGeom>
          <a:noFill/>
          <a:ln w="38100" cap="flat" cmpd="sng">
            <a:solidFill>
              <a:srgbClr val="E33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123832">
            <a:off x="803318" y="857081"/>
            <a:ext cx="10504414" cy="4453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-372537">
            <a:off x="-1666912" y="-797743"/>
            <a:ext cx="5597535" cy="8079302"/>
          </a:xfrm>
          <a:prstGeom prst="rect">
            <a:avLst/>
          </a:prstGeom>
          <a:solidFill>
            <a:srgbClr val="F8A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-450674">
            <a:off x="-2021990" y="-1104199"/>
            <a:ext cx="5597430" cy="8007048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 txBox="1"/>
          <p:nvPr/>
        </p:nvSpPr>
        <p:spPr>
          <a:xfrm rot="-206549">
            <a:off x="4366685" y="3298913"/>
            <a:ext cx="8883129" cy="782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75" tIns="49075" rIns="98175" bIns="490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40">
                <a:solidFill>
                  <a:srgbClr val="C6D429"/>
                </a:solidFill>
                <a:latin typeface="Niconne"/>
                <a:ea typeface="Niconne"/>
                <a:cs typeface="Niconne"/>
                <a:sym typeface="Niconne"/>
              </a:rPr>
              <a:t>Evento straordinario </a:t>
            </a:r>
            <a:endParaRPr sz="2936">
              <a:solidFill>
                <a:srgbClr val="C6D429"/>
              </a:solidFill>
              <a:latin typeface="Niconne"/>
              <a:ea typeface="Niconne"/>
              <a:cs typeface="Niconne"/>
              <a:sym typeface="Niconne"/>
            </a:endParaRPr>
          </a:p>
        </p:txBody>
      </p:sp>
      <p:pic>
        <p:nvPicPr>
          <p:cNvPr id="121" name="Google Shape;121;p3" title="Materiale per Diocesi SFUMATURA ARANCIO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96356">
            <a:off x="-1193663" y="917901"/>
            <a:ext cx="5472529" cy="547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/>
          <p:nvPr/>
        </p:nvSpPr>
        <p:spPr>
          <a:xfrm rot="-319901">
            <a:off x="1440792" y="1173912"/>
            <a:ext cx="10034792" cy="2004377"/>
          </a:xfrm>
          <a:prstGeom prst="flowChartManualInput">
            <a:avLst/>
          </a:prstGeom>
          <a:solidFill>
            <a:srgbClr val="E33D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 txBox="1"/>
          <p:nvPr/>
        </p:nvSpPr>
        <p:spPr>
          <a:xfrm rot="-329408">
            <a:off x="1719497" y="1271117"/>
            <a:ext cx="9767507" cy="213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b="1">
                <a:solidFill>
                  <a:schemeClr val="lt1"/>
                </a:solidFill>
                <a:latin typeface="Lugrasimo"/>
                <a:ea typeface="Lugrasimo"/>
                <a:cs typeface="Lugrasimo"/>
                <a:sym typeface="Lugrasimo"/>
              </a:rPr>
              <a:t>il</a:t>
            </a:r>
            <a:r>
              <a:rPr lang="it-IT" sz="115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 </a:t>
            </a:r>
            <a:r>
              <a:rPr lang="it-IT" sz="13300" b="1">
                <a:solidFill>
                  <a:schemeClr val="lt1"/>
                </a:solidFill>
                <a:latin typeface="Black Han Sans"/>
                <a:ea typeface="Black Han Sans"/>
                <a:cs typeface="Black Han Sans"/>
                <a:sym typeface="Black Han Sans"/>
              </a:rPr>
              <a:t>GIUBILEO</a:t>
            </a:r>
            <a:endParaRPr sz="3200">
              <a:solidFill>
                <a:schemeClr val="lt1"/>
              </a:solidFill>
              <a:latin typeface="Black Han Sans"/>
              <a:ea typeface="Black Han Sans"/>
              <a:cs typeface="Black Han Sans"/>
              <a:sym typeface="Black Han Sans"/>
            </a:endParaRPr>
          </a:p>
        </p:txBody>
      </p:sp>
      <p:sp>
        <p:nvSpPr>
          <p:cNvPr id="124" name="Google Shape;124;p3"/>
          <p:cNvSpPr txBox="1"/>
          <p:nvPr/>
        </p:nvSpPr>
        <p:spPr>
          <a:xfrm rot="-209764">
            <a:off x="4693161" y="3874897"/>
            <a:ext cx="6985901" cy="8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175" tIns="98175" rIns="98175" bIns="981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40">
                <a:solidFill>
                  <a:srgbClr val="3CB28D"/>
                </a:solidFill>
                <a:latin typeface="Niconne"/>
                <a:ea typeface="Niconne"/>
                <a:cs typeface="Niconne"/>
                <a:sym typeface="Niconne"/>
              </a:rPr>
              <a:t>che aiuta a rileggere l’ordinario</a:t>
            </a:r>
            <a:endParaRPr sz="1003">
              <a:solidFill>
                <a:srgbClr val="3CB28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1512</Words>
  <Application>Microsoft Office PowerPoint</Application>
  <PresentationFormat>Widescreen</PresentationFormat>
  <Paragraphs>346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1" baseType="lpstr">
      <vt:lpstr>Lugrasimo</vt:lpstr>
      <vt:lpstr>Black Han Sans</vt:lpstr>
      <vt:lpstr>Arial Narrow</vt:lpstr>
      <vt:lpstr>Arial</vt:lpstr>
      <vt:lpstr>Borel</vt:lpstr>
      <vt:lpstr>Mogra</vt:lpstr>
      <vt:lpstr>Alumni Sans</vt:lpstr>
      <vt:lpstr>Calibri</vt:lpstr>
      <vt:lpstr>Play</vt:lpstr>
      <vt:lpstr>Niconne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Fede crotti</dc:creator>
  <cp:lastModifiedBy>Parrocchia Sanpaolo</cp:lastModifiedBy>
  <cp:revision>10</cp:revision>
  <dcterms:created xsi:type="dcterms:W3CDTF">2025-03-20T16:32:06Z</dcterms:created>
  <dcterms:modified xsi:type="dcterms:W3CDTF">2025-04-09T20:42:56Z</dcterms:modified>
</cp:coreProperties>
</file>